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64" r:id="rId3"/>
    <p:sldId id="449" r:id="rId4"/>
    <p:sldId id="450" r:id="rId5"/>
    <p:sldId id="451" r:id="rId6"/>
    <p:sldId id="4264" r:id="rId7"/>
    <p:sldId id="454" r:id="rId8"/>
    <p:sldId id="452" r:id="rId9"/>
    <p:sldId id="455" r:id="rId10"/>
    <p:sldId id="456" r:id="rId11"/>
    <p:sldId id="458" r:id="rId12"/>
    <p:sldId id="457" r:id="rId13"/>
    <p:sldId id="459" r:id="rId14"/>
    <p:sldId id="460" r:id="rId15"/>
    <p:sldId id="461" r:id="rId16"/>
    <p:sldId id="462" r:id="rId17"/>
    <p:sldId id="453" r:id="rId18"/>
    <p:sldId id="4267" r:id="rId19"/>
    <p:sldId id="4265" r:id="rId20"/>
    <p:sldId id="4263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400"/>
    <a:srgbClr val="3F4F60"/>
    <a:srgbClr val="7EACDB"/>
    <a:srgbClr val="55C56F"/>
    <a:srgbClr val="E31503"/>
    <a:srgbClr val="95C5D7"/>
    <a:srgbClr val="AAD4AC"/>
    <a:srgbClr val="FF6F68"/>
    <a:srgbClr val="AC0D03"/>
    <a:srgbClr val="F9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8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is_\Desktop\Base%20de%20datos%20OxI%20(Insumo%20para%20gr&#225;ficos%20y%20estad&#237;sticas)%20(05.02.2021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84048885241555E-2"/>
          <c:y val="0.14587934604709832"/>
          <c:w val="0.90618280719362299"/>
          <c:h val="0.79956482203169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'OxI por años (HISTÓRICO)'!$F$9</c:f>
              <c:strCache>
                <c:ptCount val="1"/>
                <c:pt idx="0">
                  <c:v>Monto de inversión (Millones S/)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5047892720306743E-3"/>
                  <c:y val="-3.60260240755173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551398497040677E-3"/>
                  <c:y val="-3.24219584021790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802505584128667E-3"/>
                  <c:y val="-0.13394486971925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998084291187713E-3"/>
                  <c:y val="-0.115951978868970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134265972577273E-3"/>
                  <c:y val="-0.224048876207316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38786827137193E-3"/>
                  <c:y val="-0.293821189357474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428183338078281E-3"/>
                  <c:y val="-0.166496315439566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7158705820461731E-3"/>
                  <c:y val="-0.40027192771581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715402852697496E-3"/>
                  <c:y val="-0.407597473224985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031646596253066E-3"/>
                  <c:y val="-0.228041053294651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7295112606309418E-4"/>
                  <c:y val="-0.252172858751190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668074013891464E-5"/>
                  <c:y val="-0.10913917291841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13E-9447-8400-2D2A3BF0FE61}"/>
                </c:ext>
                <c:ext xmlns:c15="http://schemas.microsoft.com/office/drawing/2012/chart" uri="{CE6537A1-D6FC-4f65-9D91-7224C49458BB}"/>
              </c:extLst>
            </c:dLbl>
            <c:numFmt formatCode="&quot;S/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'OxI por años (HISTÓRICO)'!$E$10:$E$22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'OxI por años (HISTÓRICO)'!$F$10:$F$22</c:f>
              <c:numCache>
                <c:formatCode>#,##0.00</c:formatCode>
                <c:ptCount val="13"/>
                <c:pt idx="0">
                  <c:v>5.9989654100000003</c:v>
                </c:pt>
                <c:pt idx="1">
                  <c:v>10.858649460000002</c:v>
                </c:pt>
                <c:pt idx="2">
                  <c:v>287.69083628000004</c:v>
                </c:pt>
                <c:pt idx="3">
                  <c:v>212.90859544000003</c:v>
                </c:pt>
                <c:pt idx="4">
                  <c:v>523.53933394000126</c:v>
                </c:pt>
                <c:pt idx="5">
                  <c:v>685.2437664800002</c:v>
                </c:pt>
                <c:pt idx="6">
                  <c:v>380.05892443299933</c:v>
                </c:pt>
                <c:pt idx="7">
                  <c:v>966.50105198000006</c:v>
                </c:pt>
                <c:pt idx="8">
                  <c:v>1013.4983322680022</c:v>
                </c:pt>
                <c:pt idx="9">
                  <c:v>529.31427741000016</c:v>
                </c:pt>
                <c:pt idx="10">
                  <c:v>568.92236684999887</c:v>
                </c:pt>
                <c:pt idx="11">
                  <c:v>242.69617592439971</c:v>
                </c:pt>
                <c:pt idx="12">
                  <c:v>16.6999338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13E-9447-8400-2D2A3BF0F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34590016"/>
        <c:axId val="-20345889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'OxI por años (HISTÓRICO)'!$H$9</c15:sqref>
                        </c15:formulaRef>
                      </c:ext>
                    </c:extLst>
                    <c:strCache>
                      <c:ptCount val="1"/>
                      <c:pt idx="0">
                        <c:v>Meta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</c:spPr>
                <c:invertIfNegative val="0"/>
                <c:dLbls>
                  <c:dLbl>
                    <c:idx val="9"/>
                    <c:layout>
                      <c:manualLayout>
                        <c:x val="-3.683003501743917E-3"/>
                        <c:y val="-0.20166596261053274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S/. 816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8-E13E-9447-8400-2D2A3BF0FE61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'OxI por años (HISTÓRICO)'!$E$10:$E$22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  <c:pt idx="11">
                        <c:v>2020</c:v>
                      </c:pt>
                      <c:pt idx="12">
                        <c:v>2021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'OxI por años (HISTÓRICO)'!$H$10:$H$19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 formatCode="#,##0">
                        <c:v>1100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9-E13E-9447-8400-2D2A3BF0FE6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1"/>
          <c:tx>
            <c:strRef>
              <c:f>'OxI por años (HISTÓRICO)'!$I$9</c:f>
              <c:strCache>
                <c:ptCount val="1"/>
                <c:pt idx="0">
                  <c:v>Nº Obras Culminadas y/o en Ejecución</c:v>
                </c:pt>
              </c:strCache>
            </c:strRef>
          </c:tx>
          <c:spPr>
            <a:ln w="38100">
              <a:solidFill>
                <a:srgbClr val="F9BD0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621904494907091E-2"/>
                  <c:y val="-5.0620723997575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502055882627802E-2"/>
                  <c:y val="-5.0620723997575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398543945678041E-2"/>
                  <c:y val="-3.331311280877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105781916248508E-2"/>
                  <c:y val="-3.95867693551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01854966825535E-2"/>
                  <c:y val="4.836602580756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300766283524903E-2"/>
                  <c:y val="-3.2844827586207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55592935239698E-2"/>
                  <c:y val="-5.3370355936607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745164003364319E-2"/>
                  <c:y val="-5.145925348575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13E-9447-8400-2D2A3BF0FE6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13E-9447-8400-2D2A3BF0FE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'OxI por años (HISTÓRICO)'!$E$10:$E$22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'OxI por años (HISTÓRICO)'!$I$10:$I$22</c:f>
              <c:numCache>
                <c:formatCode>#,##0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33</c:v>
                </c:pt>
                <c:pt idx="5">
                  <c:v>76</c:v>
                </c:pt>
                <c:pt idx="6">
                  <c:v>42</c:v>
                </c:pt>
                <c:pt idx="7">
                  <c:v>54</c:v>
                </c:pt>
                <c:pt idx="8">
                  <c:v>72</c:v>
                </c:pt>
                <c:pt idx="9">
                  <c:v>56</c:v>
                </c:pt>
                <c:pt idx="10">
                  <c:v>27</c:v>
                </c:pt>
                <c:pt idx="11">
                  <c:v>23</c:v>
                </c:pt>
                <c:pt idx="12">
                  <c:v>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7-E13E-9447-8400-2D2A3BF0F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590560"/>
        <c:axId val="-2034585120"/>
      </c:lineChart>
      <c:catAx>
        <c:axId val="-203459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2034588928"/>
        <c:crosses val="autoZero"/>
        <c:auto val="1"/>
        <c:lblAlgn val="ctr"/>
        <c:lblOffset val="100"/>
        <c:noMultiLvlLbl val="0"/>
      </c:catAx>
      <c:valAx>
        <c:axId val="-2034588928"/>
        <c:scaling>
          <c:orientation val="minMax"/>
          <c:max val="11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2034590016"/>
        <c:crosses val="autoZero"/>
        <c:crossBetween val="between"/>
        <c:majorUnit val="200"/>
      </c:valAx>
      <c:valAx>
        <c:axId val="-203458512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-2034590560"/>
        <c:crosses val="max"/>
        <c:crossBetween val="between"/>
      </c:valAx>
      <c:catAx>
        <c:axId val="-203459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3458512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82101482135521E-2"/>
          <c:y val="4.442344331861095E-2"/>
          <c:w val="0.93101180202809075"/>
          <c:h val="6.3794275569412001E-2"/>
        </c:manualLayout>
      </c:layout>
      <c:overlay val="0"/>
      <c:txPr>
        <a:bodyPr/>
        <a:lstStyle/>
        <a:p>
          <a:pPr>
            <a:defRPr sz="900" b="1" kern="0" spc="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0.92387</cdr:x>
      <cdr:y>0.84352</cdr:y>
    </cdr:from>
    <cdr:to>
      <cdr:x>1</cdr:x>
      <cdr:y>0.94978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="" xmlns:a16="http://schemas.microsoft.com/office/drawing/2014/main" id="{E9704F13-84F9-4E85-AC3D-D762D4CC72E3}"/>
            </a:ext>
          </a:extLst>
        </cdr:cNvPr>
        <cdr:cNvSpPr/>
      </cdr:nvSpPr>
      <cdr:spPr>
        <a:xfrm xmlns:a="http://schemas.openxmlformats.org/drawingml/2006/main">
          <a:off x="4852949" y="2443161"/>
          <a:ext cx="39987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S/40</a:t>
          </a:r>
          <a:endParaRPr lang="es-PE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6C7D1E4-F9E1-4B35-85B7-E4A4C21859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34EAAB-B1E1-45C8-BA7B-10E61F81FD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E3379-C67F-4AFF-A554-344FCBCF3F8F}" type="datetimeFigureOut">
              <a:rPr lang="en-ID" smtClean="0"/>
              <a:pPr/>
              <a:t>03/03/2021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2B1F57-BA80-4A1C-A625-9FAA4380B1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E7C3CB-E277-4FB4-8B9F-C3566ABD6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C42F-E783-484F-9113-9AD5B26836CF}" type="slidenum">
              <a:rPr lang="en-ID" smtClean="0"/>
              <a:pPr/>
              <a:t>‹Nº›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508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4AD0-1BD4-D147-B769-9FAEA917D82B}" type="datetimeFigureOut">
              <a:rPr lang="es-PE" smtClean="0"/>
              <a:pPr/>
              <a:t>3/03/2021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1A77D-0D1B-7348-B6C7-4F26B48FE7D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35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4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668" y="406958"/>
            <a:ext cx="11845332" cy="207208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763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32253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99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3E0D7F9B-1BFF-41AA-B159-5F914138E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6931" y="0"/>
            <a:ext cx="682506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2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71850541-AA76-4C93-89DA-FB52D52506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383" y="551396"/>
            <a:ext cx="11464461" cy="578507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6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2318E768-7D4E-41F9-9373-B412452147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45"/>
            <a:ext cx="5366931" cy="684635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25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99649E7A-6EED-424A-9961-CF6587733B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2848" y="27019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FA051CDF-916E-4EB6-9B20-2542FCDE92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90678" y="27019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15CF2216-5730-49F6-B588-4CAFBC7D84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8508" y="27019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FEA5D8F-6742-4FF3-807F-CD9CD556D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6338" y="27019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D5D180F7-E5EB-48AC-9FF2-1C61F44A5A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4168" y="2647497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42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2318E768-7D4E-41F9-9373-B412452147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4109438" cy="3429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296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A2B4AD17-79CE-4995-AFDC-71012A573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31535"/>
            <a:ext cx="2537513" cy="22668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CFC82759-F256-4753-A4A1-B4F01AB87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77544" y="2331535"/>
            <a:ext cx="2716717" cy="22668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C7A3BFCE-8D03-4CB6-AE31-ABFFB9F863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4292" y="2331535"/>
            <a:ext cx="2716717" cy="22668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29395798-0258-4FE6-9F13-07259D52B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1040" y="2331535"/>
            <a:ext cx="2716717" cy="22668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80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C7A3BFCE-8D03-4CB6-AE31-ABFFB9F863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9192" y="1020085"/>
            <a:ext cx="8892808" cy="526124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11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C7A3BFCE-8D03-4CB6-AE31-ABFFB9F863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8255"/>
            <a:ext cx="6910842" cy="35335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5A8D883-6DAF-454A-B363-DD775873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0842" y="1778255"/>
            <a:ext cx="5281158" cy="35335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259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7432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7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C7A3BFCE-8D03-4CB6-AE31-ABFFB9F863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4950" y="3321305"/>
            <a:ext cx="2628900" cy="224713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5A8D883-6DAF-454A-B363-DD775873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50" y="673100"/>
            <a:ext cx="6445250" cy="5810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199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5A8D883-6DAF-454A-B363-DD775873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" y="0"/>
            <a:ext cx="6553756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C7A3BFCE-8D03-4CB6-AE31-ABFFB9F863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7600" y="3622674"/>
            <a:ext cx="2628900" cy="224713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75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5A8D883-6DAF-454A-B363-DD775873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952" y="1989625"/>
            <a:ext cx="3298617" cy="396546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9A418E09-61F0-4EAD-86A4-2E63DA178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46691" y="1989625"/>
            <a:ext cx="3298617" cy="3965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F2B97A75-B0B5-45C2-A54A-744C6BF17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9430" y="1989625"/>
            <a:ext cx="3298617" cy="3965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1131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5A8D883-6DAF-454A-B363-DD775873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0196" y="1259025"/>
            <a:ext cx="2877698" cy="288104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9A418E09-61F0-4EAD-86A4-2E63DA178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97474" y="1259026"/>
            <a:ext cx="1834640" cy="28810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F2B97A75-B0B5-45C2-A54A-744C6BF17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259025"/>
            <a:ext cx="5035804" cy="153931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C8E184CB-ADB2-4195-AFED-13124D0E41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957920"/>
            <a:ext cx="3084760" cy="336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D55E52BE-DE30-4CBA-AA43-A0C21B7C84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0340" y="2957920"/>
            <a:ext cx="1791464" cy="16140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0BF13640-D8F8-431F-BE12-450D2F397D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40340" y="4731579"/>
            <a:ext cx="1791464" cy="158794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A151179A-E284-4183-87B3-436980F45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60195" y="4299653"/>
            <a:ext cx="4871919" cy="201986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53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C8E184CB-ADB2-4195-AFED-13124D0E41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28422"/>
            <a:ext cx="5726871" cy="573912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5209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4753D9E4-F713-4044-A51D-C944158137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901" y="271917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C7B8151F-997C-4636-A466-82C079F6B3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43301" y="271917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DF96DB4B-47F1-480B-A17C-ADBA213007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9701" y="271917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865429B2-9CE0-4798-A577-AB0CC46FF9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6101" y="271917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21D8436B-7B66-4E82-BD5A-1F0EF65001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6901" y="464322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609E5B8-0E99-44CE-9FAF-C3177460F2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43301" y="464322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8D8698C8-7B35-42D5-B0EB-41DBF5B18D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89701" y="464322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30B3CA13-D63D-425E-8952-48B695CD37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36101" y="4643222"/>
            <a:ext cx="2127250" cy="122417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35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53128E85-361E-4C6C-90A1-3DE36779D8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6698" y="20288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9906DE2A-F74B-413C-BB66-C92D1C3BC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53514" y="2028825"/>
            <a:ext cx="1841790" cy="184179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072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828E28F-A827-4017-9681-B5D8132F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92D5-E83B-4B11-9003-ACF5AAB64CB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3/03/2021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5ECCE51-0988-4F47-9949-ECB20C3F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AFBAAAD-B8E4-4109-9E85-73EC87F1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59BB-2DD1-4C83-89E3-E44C0571D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24864" y="543221"/>
            <a:ext cx="1942272" cy="1961502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B0EB42-5048-47E7-8AAF-F166D2E995AD}"/>
              </a:ext>
            </a:extLst>
          </p:cNvPr>
          <p:cNvSpPr/>
          <p:nvPr userDrawn="1"/>
        </p:nvSpPr>
        <p:spPr>
          <a:xfrm>
            <a:off x="0" y="6221628"/>
            <a:ext cx="12192000" cy="636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45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95867" y="1742305"/>
            <a:ext cx="2564026" cy="299651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91BDD8-6F42-4611-96E2-8B64DF382DB3}"/>
              </a:ext>
            </a:extLst>
          </p:cNvPr>
          <p:cNvSpPr/>
          <p:nvPr userDrawn="1"/>
        </p:nvSpPr>
        <p:spPr>
          <a:xfrm>
            <a:off x="0" y="6221628"/>
            <a:ext cx="12192000" cy="636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75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ABAC7302-CB11-429B-BB16-266814E726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595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91BDD8-6F42-4611-96E2-8B64DF382DB3}"/>
              </a:ext>
            </a:extLst>
          </p:cNvPr>
          <p:cNvSpPr/>
          <p:nvPr userDrawn="1"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45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91BDD8-6F42-4611-96E2-8B64DF382DB3}"/>
              </a:ext>
            </a:extLst>
          </p:cNvPr>
          <p:cNvSpPr/>
          <p:nvPr userDrawn="1"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53200" cy="64312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60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668" y="406958"/>
            <a:ext cx="11845332" cy="645104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30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53B3FAC4-CF1E-4A88-8551-19DF97B35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2472" y="406958"/>
            <a:ext cx="7259527" cy="645104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44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54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649" r:id="rId2"/>
    <p:sldLayoutId id="2147483719" r:id="rId3"/>
    <p:sldLayoutId id="2147483650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6" r:id="rId13"/>
    <p:sldLayoutId id="2147483787" r:id="rId14"/>
    <p:sldLayoutId id="2147483789" r:id="rId15"/>
    <p:sldLayoutId id="2147483790" r:id="rId16"/>
    <p:sldLayoutId id="2147483785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6.jpeg"/><Relationship Id="rId7" Type="http://schemas.openxmlformats.org/officeDocument/2006/relationships/image" Target="../media/image1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esalvatierra@vivienda.gob.pe" TargetMode="External"/><Relationship Id="rId3" Type="http://schemas.openxmlformats.org/officeDocument/2006/relationships/image" Target="../media/image33.png"/><Relationship Id="rId7" Type="http://schemas.openxmlformats.org/officeDocument/2006/relationships/hyperlink" Target="mailto:rmoreno@vivienda.gob.pe" TargetMode="External"/><Relationship Id="rId12" Type="http://schemas.openxmlformats.org/officeDocument/2006/relationships/hyperlink" Target="mailto:borellana@vivienda.gob.p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ramon.espinoza@vivienda.gob.pe" TargetMode="External"/><Relationship Id="rId11" Type="http://schemas.openxmlformats.org/officeDocument/2006/relationships/hyperlink" Target="mailto:cizarra@vivienda.gob.pe" TargetMode="External"/><Relationship Id="rId5" Type="http://schemas.openxmlformats.org/officeDocument/2006/relationships/hyperlink" Target="mailto:hsalazar@vivienda.gob.pe" TargetMode="External"/><Relationship Id="rId10" Type="http://schemas.openxmlformats.org/officeDocument/2006/relationships/hyperlink" Target="mailto:mcarrillob@vivienda.gob.pe" TargetMode="External"/><Relationship Id="rId4" Type="http://schemas.openxmlformats.org/officeDocument/2006/relationships/hyperlink" Target="mailto:jkobashikawa@vivienda.gob.pe" TargetMode="External"/><Relationship Id="rId9" Type="http://schemas.openxmlformats.org/officeDocument/2006/relationships/hyperlink" Target="mailto:flopez@vivienda.gob.p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="" xmlns:a16="http://schemas.microsoft.com/office/drawing/2014/main" id="{F753ECDE-C194-9140-BC2B-599D328415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-159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D158BED-6A58-4DC8-A027-015D71A70A31}"/>
              </a:ext>
            </a:extLst>
          </p:cNvPr>
          <p:cNvSpPr/>
          <p:nvPr/>
        </p:nvSpPr>
        <p:spPr>
          <a:xfrm>
            <a:off x="-1590" y="0"/>
            <a:ext cx="12192000" cy="6858000"/>
          </a:xfrm>
          <a:prstGeom prst="rect">
            <a:avLst/>
          </a:prstGeom>
          <a:gradFill flip="none" rotWithShape="1">
            <a:gsLst>
              <a:gs pos="82000">
                <a:srgbClr val="E22B34"/>
              </a:gs>
              <a:gs pos="20000">
                <a:schemeClr val="tx2">
                  <a:alpha val="0"/>
                </a:schemeClr>
              </a:gs>
              <a:gs pos="100000">
                <a:srgbClr val="E3000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5CB8A6D-37D4-CE4A-A9CD-3956AD89F038}"/>
              </a:ext>
            </a:extLst>
          </p:cNvPr>
          <p:cNvSpPr txBox="1"/>
          <p:nvPr/>
        </p:nvSpPr>
        <p:spPr>
          <a:xfrm>
            <a:off x="331078" y="1891859"/>
            <a:ext cx="5344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POR</a:t>
            </a:r>
          </a:p>
          <a:p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75F54A2-4787-CF40-A1E2-71F16FD74543}"/>
              </a:ext>
            </a:extLst>
          </p:cNvPr>
          <p:cNvSpPr txBox="1"/>
          <p:nvPr/>
        </p:nvSpPr>
        <p:spPr>
          <a:xfrm>
            <a:off x="331078" y="2626141"/>
            <a:ext cx="5344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IMPUESTOS</a:t>
            </a:r>
          </a:p>
          <a:p>
            <a:endParaRPr lang="es-PE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7099B3A-90CA-0C41-A74D-25B428A9B0D5}"/>
              </a:ext>
            </a:extLst>
          </p:cNvPr>
          <p:cNvSpPr/>
          <p:nvPr/>
        </p:nvSpPr>
        <p:spPr>
          <a:xfrm>
            <a:off x="0" y="2128342"/>
            <a:ext cx="189186" cy="13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7D39E66-1257-044C-BDB3-43A4EFA97F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5179" y="5806558"/>
            <a:ext cx="2784365" cy="57409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835A3AF-770D-1841-88FF-DA779C8B7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65" y="5616751"/>
            <a:ext cx="2564883" cy="98900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B7A56F8-441F-334F-9EE4-42A8B1AAFFE3}"/>
              </a:ext>
            </a:extLst>
          </p:cNvPr>
          <p:cNvSpPr/>
          <p:nvPr/>
        </p:nvSpPr>
        <p:spPr>
          <a:xfrm>
            <a:off x="331078" y="3780303"/>
            <a:ext cx="1741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Marzo, 2021</a:t>
            </a:r>
          </a:p>
        </p:txBody>
      </p:sp>
    </p:spTree>
    <p:extLst>
      <p:ext uri="{BB962C8B-B14F-4D97-AF65-F5344CB8AC3E}">
        <p14:creationId xmlns:p14="http://schemas.microsoft.com/office/powerpoint/2010/main" val="233068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Proyectos en el Sector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479CC68-2794-A945-815D-F922CCDFFC39}"/>
              </a:ext>
            </a:extLst>
          </p:cNvPr>
          <p:cNvGrpSpPr/>
          <p:nvPr/>
        </p:nvGrpSpPr>
        <p:grpSpPr>
          <a:xfrm>
            <a:off x="932774" y="2204809"/>
            <a:ext cx="3327248" cy="1983883"/>
            <a:chOff x="9484184" y="117381"/>
            <a:chExt cx="3327248" cy="1983883"/>
          </a:xfrm>
        </p:grpSpPr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484AE7C4-51B0-5B48-9DED-78484E8A639F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="" xmlns:a16="http://schemas.microsoft.com/office/drawing/2014/main" id="{4DB40F06-5428-4D45-987B-33356221BCBB}"/>
                </a:ext>
              </a:extLst>
            </p:cNvPr>
            <p:cNvSpPr txBox="1"/>
            <p:nvPr/>
          </p:nvSpPr>
          <p:spPr>
            <a:xfrm>
              <a:off x="10245365" y="64964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50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CD508D54-C337-B141-A3CE-16AFD4630E65}"/>
                </a:ext>
              </a:extLst>
            </p:cNvPr>
            <p:cNvSpPr/>
            <p:nvPr/>
          </p:nvSpPr>
          <p:spPr>
            <a:xfrm>
              <a:off x="9484184" y="11738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C12E421E-D129-5C43-ABE5-6617880450DB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04C69B2A-C0EE-3A49-9054-8EFB5680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917" y="792245"/>
              <a:ext cx="546305" cy="54630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1398E78-9D53-C243-8F36-1499348AEDFF}"/>
              </a:ext>
            </a:extLst>
          </p:cNvPr>
          <p:cNvGrpSpPr/>
          <p:nvPr/>
        </p:nvGrpSpPr>
        <p:grpSpPr>
          <a:xfrm>
            <a:off x="932774" y="2194130"/>
            <a:ext cx="2892402" cy="523220"/>
            <a:chOff x="1641902" y="480716"/>
            <a:chExt cx="2892402" cy="523220"/>
          </a:xfrm>
        </p:grpSpPr>
        <p:sp>
          <p:nvSpPr>
            <p:cNvPr id="14" name="Rectángulo: esquinas redondeadas 111">
              <a:extLst>
                <a:ext uri="{FF2B5EF4-FFF2-40B4-BE49-F238E27FC236}">
                  <a16:creationId xmlns="" xmlns:a16="http://schemas.microsoft.com/office/drawing/2014/main" id="{AE3F4567-678A-5E4B-825E-18C2A0CCB88A}"/>
                </a:ext>
              </a:extLst>
            </p:cNvPr>
            <p:cNvSpPr/>
            <p:nvPr/>
          </p:nvSpPr>
          <p:spPr>
            <a:xfrm>
              <a:off x="1641902" y="523014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36AC0FFF-D5D9-EB41-B7AB-CDCE0B613701}"/>
                </a:ext>
              </a:extLst>
            </p:cNvPr>
            <p:cNvSpPr txBox="1"/>
            <p:nvPr/>
          </p:nvSpPr>
          <p:spPr>
            <a:xfrm>
              <a:off x="1796734" y="480716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CuadroTexto 5">
            <a:extLst>
              <a:ext uri="{FF2B5EF4-FFF2-40B4-BE49-F238E27FC236}">
                <a16:creationId xmlns="" xmlns:a16="http://schemas.microsoft.com/office/drawing/2014/main" id="{92CB3864-0386-364F-B879-6ACFDC04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05" y="4307559"/>
            <a:ext cx="2976087" cy="13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altLang="es-PE" sz="1800" b="1" dirty="0">
                <a:solidFill>
                  <a:schemeClr val="tx1"/>
                </a:solidFill>
              </a:rPr>
              <a:t>Por un monto de </a:t>
            </a:r>
            <a:r>
              <a:rPr lang="es-PE" altLang="es-PE" sz="2500" b="1" dirty="0">
                <a:solidFill>
                  <a:schemeClr val="accent6">
                    <a:lumMod val="75000"/>
                  </a:schemeClr>
                </a:solidFill>
              </a:rPr>
              <a:t>S/1,450 </a:t>
            </a:r>
            <a:r>
              <a:rPr lang="es-PE" altLang="es-PE" sz="1800" b="1" dirty="0">
                <a:solidFill>
                  <a:schemeClr val="tx1"/>
                </a:solidFill>
              </a:rPr>
              <a:t>millones, pudiendo beneficiar </a:t>
            </a:r>
            <a:r>
              <a:rPr lang="es-PE" altLang="es-PE" sz="2500" b="1" dirty="0">
                <a:solidFill>
                  <a:schemeClr val="accent6">
                    <a:lumMod val="75000"/>
                  </a:schemeClr>
                </a:solidFill>
              </a:rPr>
              <a:t>a más de un millón de peruanos.</a:t>
            </a:r>
            <a:endParaRPr lang="es-PE" altLang="es-PE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82206C-22A2-9847-A21E-52B0F77E88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1872" y="758373"/>
            <a:ext cx="6342778" cy="58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200" b="1" dirty="0">
                <a:solidFill>
                  <a:schemeClr val="bg1"/>
                </a:solidFill>
                <a:latin typeface="Abadi" panose="020B0604020104020204" pitchFamily="34" charset="0"/>
              </a:rPr>
              <a:t>en Saneamiento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8B8D131-4078-634C-9EEA-CC5DA8AEB1FE}"/>
              </a:ext>
            </a:extLst>
          </p:cNvPr>
          <p:cNvGrpSpPr/>
          <p:nvPr/>
        </p:nvGrpSpPr>
        <p:grpSpPr>
          <a:xfrm>
            <a:off x="882482" y="800079"/>
            <a:ext cx="3327248" cy="1983883"/>
            <a:chOff x="9484184" y="117381"/>
            <a:chExt cx="3327248" cy="1983883"/>
          </a:xfrm>
        </p:grpSpPr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C5651E41-B1E4-E44A-8828-798D6A9D4319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="" xmlns:a16="http://schemas.microsoft.com/office/drawing/2014/main" id="{56BAA6C6-10A5-914A-ACA0-52F5459B7084}"/>
                </a:ext>
              </a:extLst>
            </p:cNvPr>
            <p:cNvSpPr txBox="1"/>
            <p:nvPr/>
          </p:nvSpPr>
          <p:spPr>
            <a:xfrm>
              <a:off x="10245365" y="64964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25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3744711A-5956-1E4B-AE3A-274A42222021}"/>
                </a:ext>
              </a:extLst>
            </p:cNvPr>
            <p:cNvSpPr/>
            <p:nvPr/>
          </p:nvSpPr>
          <p:spPr>
            <a:xfrm>
              <a:off x="9484184" y="11738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080D3217-3852-A24B-BDC8-537EE81494AB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43E4D169-D1E6-1646-AE66-4155461B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917" y="792245"/>
              <a:ext cx="546305" cy="54630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62B015-1662-5940-9B53-97D8B1B9B3A9}"/>
              </a:ext>
            </a:extLst>
          </p:cNvPr>
          <p:cNvGrpSpPr/>
          <p:nvPr/>
        </p:nvGrpSpPr>
        <p:grpSpPr>
          <a:xfrm>
            <a:off x="882482" y="789400"/>
            <a:ext cx="2892402" cy="523220"/>
            <a:chOff x="1641902" y="480716"/>
            <a:chExt cx="2892402" cy="523220"/>
          </a:xfrm>
        </p:grpSpPr>
        <p:sp>
          <p:nvSpPr>
            <p:cNvPr id="14" name="Rectángulo: esquinas redondeadas 111">
              <a:extLst>
                <a:ext uri="{FF2B5EF4-FFF2-40B4-BE49-F238E27FC236}">
                  <a16:creationId xmlns="" xmlns:a16="http://schemas.microsoft.com/office/drawing/2014/main" id="{EFBE3DB7-4218-7249-BEB8-FB38ED6ADC86}"/>
                </a:ext>
              </a:extLst>
            </p:cNvPr>
            <p:cNvSpPr/>
            <p:nvPr/>
          </p:nvSpPr>
          <p:spPr>
            <a:xfrm>
              <a:off x="1641902" y="523014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CF3F6E7A-A2C2-F146-8E08-7C5D1B0FD160}"/>
                </a:ext>
              </a:extLst>
            </p:cNvPr>
            <p:cNvSpPr txBox="1"/>
            <p:nvPr/>
          </p:nvSpPr>
          <p:spPr>
            <a:xfrm>
              <a:off x="1796734" y="480716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CCE2329F-60BE-9346-B326-E17F96550362}"/>
              </a:ext>
            </a:extLst>
          </p:cNvPr>
          <p:cNvGrpSpPr/>
          <p:nvPr/>
        </p:nvGrpSpPr>
        <p:grpSpPr>
          <a:xfrm>
            <a:off x="404220" y="3180806"/>
            <a:ext cx="4007245" cy="2463511"/>
            <a:chOff x="246759" y="1585180"/>
            <a:chExt cx="3364811" cy="1813085"/>
          </a:xfrm>
        </p:grpSpPr>
        <p:sp>
          <p:nvSpPr>
            <p:cNvPr id="17" name="object 25">
              <a:extLst>
                <a:ext uri="{FF2B5EF4-FFF2-40B4-BE49-F238E27FC236}">
                  <a16:creationId xmlns="" xmlns:a16="http://schemas.microsoft.com/office/drawing/2014/main" id="{87766B1F-D7BD-6640-BEF6-82B6FA35417F}"/>
                </a:ext>
              </a:extLst>
            </p:cNvPr>
            <p:cNvSpPr txBox="1"/>
            <p:nvPr/>
          </p:nvSpPr>
          <p:spPr>
            <a:xfrm>
              <a:off x="919809" y="2752074"/>
              <a:ext cx="1579496" cy="6355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Estado:</a:t>
              </a:r>
              <a:endParaRPr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es-MX" sz="1400" b="1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 nivel de</a:t>
              </a:r>
              <a:r>
                <a:rPr sz="1400" b="1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s-ES" sz="1400" b="1" spc="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Expediente Técnico</a:t>
              </a:r>
              <a:endParaRPr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8" name="Gráfico 17" descr="Contrato">
              <a:extLst>
                <a:ext uri="{FF2B5EF4-FFF2-40B4-BE49-F238E27FC236}">
                  <a16:creationId xmlns="" xmlns:a16="http://schemas.microsoft.com/office/drawing/2014/main" id="{1813FBF2-E2AC-7D44-8FB0-98B4B6579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759" y="2731694"/>
              <a:ext cx="666571" cy="66657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="" xmlns:a16="http://schemas.microsoft.com/office/drawing/2014/main" id="{7700F4BE-832C-9D42-B5C9-81513E53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1585180"/>
              <a:ext cx="504781" cy="43697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="" xmlns:a16="http://schemas.microsoft.com/office/drawing/2014/main" id="{C02B6CAF-B76D-ED4B-9D04-34C123E5E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2166981"/>
              <a:ext cx="592782" cy="423416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419948E4-E247-F744-AD0D-B18B895C0563}"/>
                </a:ext>
              </a:extLst>
            </p:cNvPr>
            <p:cNvSpPr txBox="1"/>
            <p:nvPr/>
          </p:nvSpPr>
          <p:spPr>
            <a:xfrm>
              <a:off x="693779" y="1614637"/>
              <a:ext cx="2442260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altLang="es-PE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1,246.46 </a:t>
              </a:r>
              <a:r>
                <a:rPr lang="es-PE" altLang="es-PE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Millones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E9138645-83B1-CC4E-AA6D-43839E4D2D8F}"/>
                </a:ext>
              </a:extLst>
            </p:cNvPr>
            <p:cNvSpPr txBox="1"/>
            <p:nvPr/>
          </p:nvSpPr>
          <p:spPr>
            <a:xfrm>
              <a:off x="287024" y="2213168"/>
              <a:ext cx="3324546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altLang="es-PE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1.05 millones</a:t>
              </a:r>
              <a:r>
                <a:rPr lang="es-MX" altLang="es-PE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hab. 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F3D4372-E455-E843-BD39-DB3E80645A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1857" y="787756"/>
            <a:ext cx="7206196" cy="57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3004962-C3CE-1843-AB69-646AC755D3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3547" y="1117544"/>
            <a:ext cx="9672387" cy="55834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200" b="1" dirty="0">
                <a:solidFill>
                  <a:schemeClr val="bg1"/>
                </a:solidFill>
                <a:latin typeface="Abadi" panose="020B0604020104020204" pitchFamily="34" charset="0"/>
              </a:rPr>
              <a:t>en Saneamiento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C0AC445-A6FF-8C44-AE04-0D441F5F95BB}"/>
              </a:ext>
            </a:extLst>
          </p:cNvPr>
          <p:cNvGrpSpPr/>
          <p:nvPr/>
        </p:nvGrpSpPr>
        <p:grpSpPr>
          <a:xfrm>
            <a:off x="10325119" y="301960"/>
            <a:ext cx="3324417" cy="1797773"/>
            <a:chOff x="9484184" y="301960"/>
            <a:chExt cx="3327248" cy="1799304"/>
          </a:xfrm>
        </p:grpSpPr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CAB69C04-1320-3B45-AB9D-057B1332EB1A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="" xmlns:a16="http://schemas.microsoft.com/office/drawing/2014/main" id="{3CB6E7F1-10D8-CE46-958A-3C3B8BEBA9AB}"/>
                </a:ext>
              </a:extLst>
            </p:cNvPr>
            <p:cNvSpPr txBox="1"/>
            <p:nvPr/>
          </p:nvSpPr>
          <p:spPr>
            <a:xfrm>
              <a:off x="10236201" y="684349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7618FA26-8B53-E34A-993B-24F7DE24DFB6}"/>
                </a:ext>
              </a:extLst>
            </p:cNvPr>
            <p:cNvSpPr/>
            <p:nvPr/>
          </p:nvSpPr>
          <p:spPr>
            <a:xfrm>
              <a:off x="9484184" y="603921"/>
              <a:ext cx="16037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5FB09F31-0AD1-C549-B3DF-A2E30F279C1E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7962AE7A-0FE3-244D-A9B1-6546D9BA3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9772" y="809277"/>
              <a:ext cx="546305" cy="54630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28B6491F-ACD9-6344-9237-99E3532067B6}"/>
              </a:ext>
            </a:extLst>
          </p:cNvPr>
          <p:cNvGrpSpPr/>
          <p:nvPr/>
        </p:nvGrpSpPr>
        <p:grpSpPr>
          <a:xfrm>
            <a:off x="986091" y="684024"/>
            <a:ext cx="2945719" cy="523220"/>
            <a:chOff x="986091" y="684024"/>
            <a:chExt cx="2945719" cy="523220"/>
          </a:xfrm>
        </p:grpSpPr>
        <p:sp>
          <p:nvSpPr>
            <p:cNvPr id="14" name="Rectángulo: esquinas redondeadas 111">
              <a:extLst>
                <a:ext uri="{FF2B5EF4-FFF2-40B4-BE49-F238E27FC236}">
                  <a16:creationId xmlns="" xmlns:a16="http://schemas.microsoft.com/office/drawing/2014/main" id="{A18A2879-7C73-0048-AE30-6414365BAAF8}"/>
                </a:ext>
              </a:extLst>
            </p:cNvPr>
            <p:cNvSpPr/>
            <p:nvPr/>
          </p:nvSpPr>
          <p:spPr>
            <a:xfrm>
              <a:off x="986091" y="734403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10D7313B-9352-E240-A45B-2809323E1B65}"/>
                </a:ext>
              </a:extLst>
            </p:cNvPr>
            <p:cNvSpPr txBox="1"/>
            <p:nvPr/>
          </p:nvSpPr>
          <p:spPr>
            <a:xfrm>
              <a:off x="1219119" y="684024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E76BFEA-CE3D-8D4F-B71F-1E2796767C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06" y="808845"/>
            <a:ext cx="10559716" cy="58279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200" b="1" dirty="0">
                <a:solidFill>
                  <a:schemeClr val="bg1"/>
                </a:solidFill>
                <a:latin typeface="Abadi" panose="020B0604020104020204" pitchFamily="34" charset="0"/>
              </a:rPr>
              <a:t>en Saneamiento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E7C0D46E-2EB2-114B-9497-C1226B81D1C6}"/>
              </a:ext>
            </a:extLst>
          </p:cNvPr>
          <p:cNvGrpSpPr/>
          <p:nvPr/>
        </p:nvGrpSpPr>
        <p:grpSpPr>
          <a:xfrm>
            <a:off x="10325119" y="301960"/>
            <a:ext cx="3324417" cy="1797773"/>
            <a:chOff x="9484184" y="301960"/>
            <a:chExt cx="3327248" cy="1799304"/>
          </a:xfrm>
        </p:grpSpPr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EED113F7-3FFE-CD46-8C47-A021F12C7DB7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="" xmlns:a16="http://schemas.microsoft.com/office/drawing/2014/main" id="{DA18A17E-792F-944A-9243-AF3E2DB19750}"/>
                </a:ext>
              </a:extLst>
            </p:cNvPr>
            <p:cNvSpPr txBox="1"/>
            <p:nvPr/>
          </p:nvSpPr>
          <p:spPr>
            <a:xfrm>
              <a:off x="10236201" y="684349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39A75F72-A887-0A4B-8342-7636E10CF167}"/>
                </a:ext>
              </a:extLst>
            </p:cNvPr>
            <p:cNvSpPr/>
            <p:nvPr/>
          </p:nvSpPr>
          <p:spPr>
            <a:xfrm>
              <a:off x="9484184" y="603921"/>
              <a:ext cx="16037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10F0FE78-8629-E448-A19B-C0EEDDD04DD1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88BD73BD-9AC8-7343-8B52-C40185DB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9772" y="809277"/>
              <a:ext cx="546305" cy="54630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3706A525-5F2B-6C40-BF1C-3024C9BBB1C3}"/>
              </a:ext>
            </a:extLst>
          </p:cNvPr>
          <p:cNvGrpSpPr/>
          <p:nvPr/>
        </p:nvGrpSpPr>
        <p:grpSpPr>
          <a:xfrm>
            <a:off x="986091" y="684024"/>
            <a:ext cx="2945719" cy="523220"/>
            <a:chOff x="986091" y="684024"/>
            <a:chExt cx="2945719" cy="523220"/>
          </a:xfrm>
        </p:grpSpPr>
        <p:sp>
          <p:nvSpPr>
            <p:cNvPr id="14" name="Rectángulo: esquinas redondeadas 111">
              <a:extLst>
                <a:ext uri="{FF2B5EF4-FFF2-40B4-BE49-F238E27FC236}">
                  <a16:creationId xmlns="" xmlns:a16="http://schemas.microsoft.com/office/drawing/2014/main" id="{64C6955C-D5E7-194F-91FD-B8F70984247B}"/>
                </a:ext>
              </a:extLst>
            </p:cNvPr>
            <p:cNvSpPr/>
            <p:nvPr/>
          </p:nvSpPr>
          <p:spPr>
            <a:xfrm>
              <a:off x="986091" y="734403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3DD64AC1-5DDE-1D4F-9D0E-D3AE10D72D3D}"/>
                </a:ext>
              </a:extLst>
            </p:cNvPr>
            <p:cNvSpPr txBox="1"/>
            <p:nvPr/>
          </p:nvSpPr>
          <p:spPr>
            <a:xfrm>
              <a:off x="1219119" y="684024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7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8291870-8DE4-B543-8223-4ECFD61574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172" y="789400"/>
            <a:ext cx="7683786" cy="591152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C1A04B-E253-D14E-ABC1-B09870F01842}"/>
              </a:ext>
            </a:extLst>
          </p:cNvPr>
          <p:cNvGrpSpPr/>
          <p:nvPr/>
        </p:nvGrpSpPr>
        <p:grpSpPr>
          <a:xfrm>
            <a:off x="882482" y="800079"/>
            <a:ext cx="3327248" cy="1983883"/>
            <a:chOff x="9484184" y="117381"/>
            <a:chExt cx="3327248" cy="1983883"/>
          </a:xfrm>
        </p:grpSpPr>
        <p:sp>
          <p:nvSpPr>
            <p:cNvPr id="4" name="Rectángulo redondeado 3">
              <a:extLst>
                <a:ext uri="{FF2B5EF4-FFF2-40B4-BE49-F238E27FC236}">
                  <a16:creationId xmlns="" xmlns:a16="http://schemas.microsoft.com/office/drawing/2014/main" id="{B890C433-CFDC-F247-9A7B-F6E4535FB669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TextBox 23">
              <a:extLst>
                <a:ext uri="{FF2B5EF4-FFF2-40B4-BE49-F238E27FC236}">
                  <a16:creationId xmlns="" xmlns:a16="http://schemas.microsoft.com/office/drawing/2014/main" id="{6D4482C8-3F66-C34A-A895-02DD0D513885}"/>
                </a:ext>
              </a:extLst>
            </p:cNvPr>
            <p:cNvSpPr txBox="1"/>
            <p:nvPr/>
          </p:nvSpPr>
          <p:spPr>
            <a:xfrm>
              <a:off x="10245365" y="64964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25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="" xmlns:a16="http://schemas.microsoft.com/office/drawing/2014/main" id="{4EA98A0D-A4D3-8145-BFB4-FB716BFF9F33}"/>
                </a:ext>
              </a:extLst>
            </p:cNvPr>
            <p:cNvSpPr/>
            <p:nvPr/>
          </p:nvSpPr>
          <p:spPr>
            <a:xfrm>
              <a:off x="9484184" y="11738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extBox 23">
              <a:extLst>
                <a:ext uri="{FF2B5EF4-FFF2-40B4-BE49-F238E27FC236}">
                  <a16:creationId xmlns="" xmlns:a16="http://schemas.microsoft.com/office/drawing/2014/main" id="{59172E58-4287-314F-AC6A-4FFC801AFA92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83E5E1D6-09A6-BE4A-B9DC-60421126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8917" y="792245"/>
              <a:ext cx="546305" cy="546305"/>
            </a:xfrm>
            <a:prstGeom prst="rect">
              <a:avLst/>
            </a:prstGeom>
          </p:spPr>
        </p:pic>
      </p:grp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932774" y="19665"/>
            <a:ext cx="11516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0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000" b="1" dirty="0">
                <a:solidFill>
                  <a:schemeClr val="bg1"/>
                </a:solidFill>
                <a:latin typeface="Abadi" panose="020B0604020104020204" pitchFamily="34" charset="0"/>
              </a:rPr>
              <a:t>en Infraestructura Urbana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517D0E4B-AACE-3C45-8AA1-03170582C086}"/>
              </a:ext>
            </a:extLst>
          </p:cNvPr>
          <p:cNvGrpSpPr/>
          <p:nvPr/>
        </p:nvGrpSpPr>
        <p:grpSpPr>
          <a:xfrm>
            <a:off x="882482" y="789400"/>
            <a:ext cx="2892402" cy="523220"/>
            <a:chOff x="1641902" y="480716"/>
            <a:chExt cx="2892402" cy="523220"/>
          </a:xfrm>
        </p:grpSpPr>
        <p:sp>
          <p:nvSpPr>
            <p:cNvPr id="13" name="Rectángulo: esquinas redondeadas 111">
              <a:extLst>
                <a:ext uri="{FF2B5EF4-FFF2-40B4-BE49-F238E27FC236}">
                  <a16:creationId xmlns="" xmlns:a16="http://schemas.microsoft.com/office/drawing/2014/main" id="{261F3399-4162-E94C-94B8-4EEA54780B98}"/>
                </a:ext>
              </a:extLst>
            </p:cNvPr>
            <p:cNvSpPr/>
            <p:nvPr/>
          </p:nvSpPr>
          <p:spPr>
            <a:xfrm>
              <a:off x="1641902" y="523014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4BD62230-944E-D443-B3D3-B647DC986CC5}"/>
                </a:ext>
              </a:extLst>
            </p:cNvPr>
            <p:cNvSpPr txBox="1"/>
            <p:nvPr/>
          </p:nvSpPr>
          <p:spPr>
            <a:xfrm>
              <a:off x="1796734" y="480716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C54C0E92-780B-5C4A-87AB-CE802998E769}"/>
              </a:ext>
            </a:extLst>
          </p:cNvPr>
          <p:cNvGrpSpPr/>
          <p:nvPr/>
        </p:nvGrpSpPr>
        <p:grpSpPr>
          <a:xfrm>
            <a:off x="494049" y="3214792"/>
            <a:ext cx="3855567" cy="2343575"/>
            <a:chOff x="246759" y="1585180"/>
            <a:chExt cx="2982824" cy="1813085"/>
          </a:xfrm>
        </p:grpSpPr>
        <p:sp>
          <p:nvSpPr>
            <p:cNvPr id="16" name="object 25">
              <a:extLst>
                <a:ext uri="{FF2B5EF4-FFF2-40B4-BE49-F238E27FC236}">
                  <a16:creationId xmlns="" xmlns:a16="http://schemas.microsoft.com/office/drawing/2014/main" id="{7E8C35E5-CED4-D940-8ADD-24502010413D}"/>
                </a:ext>
              </a:extLst>
            </p:cNvPr>
            <p:cNvSpPr txBox="1"/>
            <p:nvPr/>
          </p:nvSpPr>
          <p:spPr>
            <a:xfrm>
              <a:off x="919809" y="2752074"/>
              <a:ext cx="1579496" cy="6258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Estado:</a:t>
              </a:r>
              <a:endParaRPr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es-MX" sz="1400" b="1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 nivel de</a:t>
              </a:r>
              <a:r>
                <a:rPr sz="1400" b="1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s-ES" sz="1400" b="1" spc="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Expediente Técnico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7" name="Gráfico 16" descr="Contrato">
              <a:extLst>
                <a:ext uri="{FF2B5EF4-FFF2-40B4-BE49-F238E27FC236}">
                  <a16:creationId xmlns="" xmlns:a16="http://schemas.microsoft.com/office/drawing/2014/main" id="{470D811A-3473-E446-8DAE-E6C3A422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6759" y="2731694"/>
              <a:ext cx="666571" cy="66657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0FC240E2-A606-8D45-B653-CE2D918FC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1585180"/>
              <a:ext cx="504781" cy="43697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="" xmlns:a16="http://schemas.microsoft.com/office/drawing/2014/main" id="{A621E1D0-7399-7C41-BE87-2BEB859B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2166981"/>
              <a:ext cx="592782" cy="423416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9A756A77-3694-FD43-9F07-1D3BD616B40B}"/>
                </a:ext>
              </a:extLst>
            </p:cNvPr>
            <p:cNvSpPr txBox="1"/>
            <p:nvPr/>
          </p:nvSpPr>
          <p:spPr>
            <a:xfrm>
              <a:off x="693779" y="1614637"/>
              <a:ext cx="2088959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altLang="es-PE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S/ 204.1 Millones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3F692EEE-3F71-9443-ADC3-D12F134A1C37}"/>
                </a:ext>
              </a:extLst>
            </p:cNvPr>
            <p:cNvSpPr txBox="1"/>
            <p:nvPr/>
          </p:nvSpPr>
          <p:spPr>
            <a:xfrm>
              <a:off x="1035032" y="2183355"/>
              <a:ext cx="2194551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altLang="es-PE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61,626 hab.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7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EEFC34B-9757-FA4E-B258-B29F31F1D5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63" y="1064749"/>
            <a:ext cx="9666689" cy="551867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6189428B-0A8E-2140-92E1-8B4C3E5773A3}"/>
              </a:ext>
            </a:extLst>
          </p:cNvPr>
          <p:cNvGrpSpPr/>
          <p:nvPr/>
        </p:nvGrpSpPr>
        <p:grpSpPr>
          <a:xfrm>
            <a:off x="10325119" y="301960"/>
            <a:ext cx="3324417" cy="1797773"/>
            <a:chOff x="9484184" y="301960"/>
            <a:chExt cx="3327248" cy="1799304"/>
          </a:xfrm>
        </p:grpSpPr>
        <p:sp>
          <p:nvSpPr>
            <p:cNvPr id="10" name="Rectángulo redondeado 9">
              <a:extLst>
                <a:ext uri="{FF2B5EF4-FFF2-40B4-BE49-F238E27FC236}">
                  <a16:creationId xmlns="" xmlns:a16="http://schemas.microsoft.com/office/drawing/2014/main" id="{E50F7080-997B-664D-8C57-E989C8BDADEA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6CBB4E1F-E9EA-7E47-A5F6-175262D1B99B}"/>
                </a:ext>
              </a:extLst>
            </p:cNvPr>
            <p:cNvSpPr txBox="1"/>
            <p:nvPr/>
          </p:nvSpPr>
          <p:spPr>
            <a:xfrm>
              <a:off x="10236201" y="684349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4F3E15F6-2507-8847-9015-EA7A8A755376}"/>
                </a:ext>
              </a:extLst>
            </p:cNvPr>
            <p:cNvSpPr/>
            <p:nvPr/>
          </p:nvSpPr>
          <p:spPr>
            <a:xfrm>
              <a:off x="9484184" y="603921"/>
              <a:ext cx="16037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extBox 23">
              <a:extLst>
                <a:ext uri="{FF2B5EF4-FFF2-40B4-BE49-F238E27FC236}">
                  <a16:creationId xmlns="" xmlns:a16="http://schemas.microsoft.com/office/drawing/2014/main" id="{96823ABD-792A-F640-B2FD-14BB0BC74E53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9D9B6225-10CA-9346-A795-7658BBC3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9772" y="809277"/>
              <a:ext cx="546305" cy="546305"/>
            </a:xfrm>
            <a:prstGeom prst="rect">
              <a:avLst/>
            </a:prstGeom>
          </p:spPr>
        </p:pic>
      </p:grpSp>
      <p:sp>
        <p:nvSpPr>
          <p:cNvPr id="8" name="TextBox 23">
            <a:extLst>
              <a:ext uri="{FF2B5EF4-FFF2-40B4-BE49-F238E27FC236}">
                <a16:creationId xmlns="" xmlns:a16="http://schemas.microsoft.com/office/drawing/2014/main" id="{7ACE2A01-B405-2D44-BD30-27F7B13995A6}"/>
              </a:ext>
            </a:extLst>
          </p:cNvPr>
          <p:cNvSpPr txBox="1"/>
          <p:nvPr/>
        </p:nvSpPr>
        <p:spPr>
          <a:xfrm>
            <a:off x="932774" y="19665"/>
            <a:ext cx="11516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0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000" b="1" dirty="0">
                <a:solidFill>
                  <a:schemeClr val="bg1"/>
                </a:solidFill>
                <a:latin typeface="Abadi" panose="020B0604020104020204" pitchFamily="34" charset="0"/>
              </a:rPr>
              <a:t>en Infraestructura Urbana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DD6A43C-C21F-4340-A453-C21B4F87AD46}"/>
              </a:ext>
            </a:extLst>
          </p:cNvPr>
          <p:cNvGrpSpPr/>
          <p:nvPr/>
        </p:nvGrpSpPr>
        <p:grpSpPr>
          <a:xfrm>
            <a:off x="986091" y="684024"/>
            <a:ext cx="2945719" cy="523220"/>
            <a:chOff x="986091" y="684024"/>
            <a:chExt cx="2945719" cy="523220"/>
          </a:xfrm>
        </p:grpSpPr>
        <p:sp>
          <p:nvSpPr>
            <p:cNvPr id="16" name="Rectángulo: esquinas redondeadas 111">
              <a:extLst>
                <a:ext uri="{FF2B5EF4-FFF2-40B4-BE49-F238E27FC236}">
                  <a16:creationId xmlns="" xmlns:a16="http://schemas.microsoft.com/office/drawing/2014/main" id="{1C19D406-B6C0-8540-9D1A-20BB5D0A76F4}"/>
                </a:ext>
              </a:extLst>
            </p:cNvPr>
            <p:cNvSpPr/>
            <p:nvPr/>
          </p:nvSpPr>
          <p:spPr>
            <a:xfrm>
              <a:off x="986091" y="734403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D5748E76-74C5-A04D-92FF-866B4D1D910B}"/>
                </a:ext>
              </a:extLst>
            </p:cNvPr>
            <p:cNvSpPr txBox="1"/>
            <p:nvPr/>
          </p:nvSpPr>
          <p:spPr>
            <a:xfrm>
              <a:off x="1219119" y="684024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09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B9FAAD0-54B6-3041-A145-7EBF270C5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79" y="734403"/>
            <a:ext cx="10936201" cy="59289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35479B97-295E-5342-A057-B423C2474E44}"/>
              </a:ext>
            </a:extLst>
          </p:cNvPr>
          <p:cNvGrpSpPr/>
          <p:nvPr/>
        </p:nvGrpSpPr>
        <p:grpSpPr>
          <a:xfrm>
            <a:off x="10301355" y="301960"/>
            <a:ext cx="3327248" cy="1799304"/>
            <a:chOff x="9484184" y="301960"/>
            <a:chExt cx="3327248" cy="1799304"/>
          </a:xfrm>
        </p:grpSpPr>
        <p:sp>
          <p:nvSpPr>
            <p:cNvPr id="10" name="Rectángulo redondeado 9">
              <a:extLst>
                <a:ext uri="{FF2B5EF4-FFF2-40B4-BE49-F238E27FC236}">
                  <a16:creationId xmlns="" xmlns:a16="http://schemas.microsoft.com/office/drawing/2014/main" id="{35EA2329-AFA3-D14B-8260-6803862B440B}"/>
                </a:ext>
              </a:extLst>
            </p:cNvPr>
            <p:cNvSpPr/>
            <p:nvPr/>
          </p:nvSpPr>
          <p:spPr>
            <a:xfrm>
              <a:off x="9523515" y="30196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Box 23">
              <a:extLst>
                <a:ext uri="{FF2B5EF4-FFF2-40B4-BE49-F238E27FC236}">
                  <a16:creationId xmlns="" xmlns:a16="http://schemas.microsoft.com/office/drawing/2014/main" id="{59AACEFF-115E-4549-9369-F65287E39088}"/>
                </a:ext>
              </a:extLst>
            </p:cNvPr>
            <p:cNvSpPr txBox="1"/>
            <p:nvPr/>
          </p:nvSpPr>
          <p:spPr>
            <a:xfrm>
              <a:off x="10286805" y="637123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11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262769FA-99AD-2A44-B3D8-19A2C98BFA81}"/>
                </a:ext>
              </a:extLst>
            </p:cNvPr>
            <p:cNvSpPr/>
            <p:nvPr/>
          </p:nvSpPr>
          <p:spPr>
            <a:xfrm>
              <a:off x="9484184" y="603921"/>
              <a:ext cx="16037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extBox 23">
              <a:extLst>
                <a:ext uri="{FF2B5EF4-FFF2-40B4-BE49-F238E27FC236}">
                  <a16:creationId xmlns="" xmlns:a16="http://schemas.microsoft.com/office/drawing/2014/main" id="{802871CC-5CBB-914F-A2C2-A21D821DE499}"/>
                </a:ext>
              </a:extLst>
            </p:cNvPr>
            <p:cNvSpPr txBox="1"/>
            <p:nvPr/>
          </p:nvSpPr>
          <p:spPr>
            <a:xfrm>
              <a:off x="9628392" y="127026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3E81F3E9-8A2E-A74A-848F-F1C7B1604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9042" y="756314"/>
              <a:ext cx="546305" cy="546305"/>
            </a:xfrm>
            <a:prstGeom prst="rect">
              <a:avLst/>
            </a:prstGeom>
          </p:spPr>
        </p:pic>
      </p:grpSp>
      <p:sp>
        <p:nvSpPr>
          <p:cNvPr id="8" name="TextBox 23">
            <a:extLst>
              <a:ext uri="{FF2B5EF4-FFF2-40B4-BE49-F238E27FC236}">
                <a16:creationId xmlns="" xmlns:a16="http://schemas.microsoft.com/office/drawing/2014/main" id="{219DB1D7-7998-E041-9B2C-D6AAA8ABB723}"/>
              </a:ext>
            </a:extLst>
          </p:cNvPr>
          <p:cNvSpPr txBox="1"/>
          <p:nvPr/>
        </p:nvSpPr>
        <p:spPr>
          <a:xfrm>
            <a:off x="932774" y="19665"/>
            <a:ext cx="11516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3000" dirty="0">
                <a:solidFill>
                  <a:schemeClr val="bg1"/>
                </a:solidFill>
                <a:latin typeface="Calibri" panose="020F0502020204030204" pitchFamily="34" charset="0"/>
              </a:rPr>
              <a:t>Cartera Potencial de Proyectos </a:t>
            </a:r>
            <a:r>
              <a:rPr lang="es-MX" sz="3000" b="1" dirty="0">
                <a:solidFill>
                  <a:schemeClr val="bg1"/>
                </a:solidFill>
                <a:latin typeface="Abadi" panose="020B0604020104020204" pitchFamily="34" charset="0"/>
              </a:rPr>
              <a:t>en Infraestructura Urbana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353E67A1-26C6-5D43-B549-E06837F6305F}"/>
              </a:ext>
            </a:extLst>
          </p:cNvPr>
          <p:cNvGrpSpPr/>
          <p:nvPr/>
        </p:nvGrpSpPr>
        <p:grpSpPr>
          <a:xfrm>
            <a:off x="986091" y="684024"/>
            <a:ext cx="2945719" cy="523220"/>
            <a:chOff x="986091" y="684024"/>
            <a:chExt cx="2945719" cy="523220"/>
          </a:xfrm>
        </p:grpSpPr>
        <p:sp>
          <p:nvSpPr>
            <p:cNvPr id="22" name="Rectángulo: esquinas redondeadas 111">
              <a:extLst>
                <a:ext uri="{FF2B5EF4-FFF2-40B4-BE49-F238E27FC236}">
                  <a16:creationId xmlns="" xmlns:a16="http://schemas.microsoft.com/office/drawing/2014/main" id="{BC7372F7-23A8-B444-9BE8-E81BFF50D9B0}"/>
                </a:ext>
              </a:extLst>
            </p:cNvPr>
            <p:cNvSpPr/>
            <p:nvPr/>
          </p:nvSpPr>
          <p:spPr>
            <a:xfrm>
              <a:off x="986091" y="734403"/>
              <a:ext cx="2892402" cy="4224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DF3C0E5A-03E0-904F-988D-761BDC0FA441}"/>
                </a:ext>
              </a:extLst>
            </p:cNvPr>
            <p:cNvSpPr txBox="1"/>
            <p:nvPr/>
          </p:nvSpPr>
          <p:spPr>
            <a:xfrm>
              <a:off x="1219119" y="684024"/>
              <a:ext cx="27126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Promoción</a:t>
              </a:r>
              <a:endParaRPr lang="es-P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79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E31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116B6D0-75A5-774B-87EC-5F4645DF72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7" y="62989"/>
            <a:ext cx="907612" cy="907612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Estrategias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Institucionales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4FD79158-5F77-1E41-A97F-833DEE91ED1E}"/>
              </a:ext>
            </a:extLst>
          </p:cNvPr>
          <p:cNvSpPr txBox="1"/>
          <p:nvPr/>
        </p:nvSpPr>
        <p:spPr>
          <a:xfrm>
            <a:off x="3729097" y="3449161"/>
            <a:ext cx="7556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 de Seguimiento con Empresas Privadas de la Cartera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013BCBEE-DAE7-E24F-96DA-779B09EB78AB}"/>
              </a:ext>
            </a:extLst>
          </p:cNvPr>
          <p:cNvSpPr txBox="1"/>
          <p:nvPr/>
        </p:nvSpPr>
        <p:spPr>
          <a:xfrm>
            <a:off x="3703917" y="1622585"/>
            <a:ext cx="959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OxI para Gestionar y Agilizar los proyectos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6C3BE8FA-4A9E-634E-9612-A9C5AB801E6F}"/>
              </a:ext>
            </a:extLst>
          </p:cNvPr>
          <p:cNvSpPr txBox="1"/>
          <p:nvPr/>
        </p:nvSpPr>
        <p:spPr>
          <a:xfrm>
            <a:off x="3729097" y="2076275"/>
            <a:ext cx="10439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Articulación con los programas ejecutores.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procesos ( Áreas competentes OGPP, OGAJ, OGA, SG).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Dinamizar el mecanismo.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uadroTexto 118">
            <a:extLst>
              <a:ext uri="{FF2B5EF4-FFF2-40B4-BE49-F238E27FC236}">
                <a16:creationId xmlns="" xmlns:a16="http://schemas.microsoft.com/office/drawing/2014/main" id="{DA3AE6B3-80D9-9D4B-8E9E-F7542B6C1C8C}"/>
              </a:ext>
            </a:extLst>
          </p:cNvPr>
          <p:cNvSpPr txBox="1"/>
          <p:nvPr/>
        </p:nvSpPr>
        <p:spPr>
          <a:xfrm>
            <a:off x="3729097" y="3859458"/>
            <a:ext cx="10439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, Seguimiento y Monitoreo de los proyectos en Cartera.</a:t>
            </a:r>
          </a:p>
          <a:p>
            <a:pPr marL="171450" indent="-171450" algn="just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uadroTexto 107">
            <a:extLst>
              <a:ext uri="{FF2B5EF4-FFF2-40B4-BE49-F238E27FC236}">
                <a16:creationId xmlns="" xmlns:a16="http://schemas.microsoft.com/office/drawing/2014/main" id="{A9DDFAA5-E8FC-0742-853E-26B67345D46A}"/>
              </a:ext>
            </a:extLst>
          </p:cNvPr>
          <p:cNvSpPr txBox="1"/>
          <p:nvPr/>
        </p:nvSpPr>
        <p:spPr>
          <a:xfrm>
            <a:off x="3766371" y="4900697"/>
            <a:ext cx="7556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 de Trabajo con Empresas Privadas ( Ejecución)</a:t>
            </a:r>
          </a:p>
        </p:txBody>
      </p:sp>
      <p:sp>
        <p:nvSpPr>
          <p:cNvPr id="43" name="CuadroTexto 118">
            <a:extLst>
              <a:ext uri="{FF2B5EF4-FFF2-40B4-BE49-F238E27FC236}">
                <a16:creationId xmlns="" xmlns:a16="http://schemas.microsoft.com/office/drawing/2014/main" id="{0E931993-A585-F444-9A09-B75EEF2D499A}"/>
              </a:ext>
            </a:extLst>
          </p:cNvPr>
          <p:cNvSpPr txBox="1"/>
          <p:nvPr/>
        </p:nvSpPr>
        <p:spPr>
          <a:xfrm>
            <a:off x="3766371" y="5300807"/>
            <a:ext cx="8870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, Seguimiento y Monitoreo de los proyectos que se vienen ejecutando.</a:t>
            </a:r>
          </a:p>
          <a:p>
            <a:pPr marL="171450" indent="-171450" algn="just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="" xmlns:a16="http://schemas.microsoft.com/office/drawing/2014/main" id="{EB79CAE5-0E27-6347-B8B5-553F14495012}"/>
              </a:ext>
            </a:extLst>
          </p:cNvPr>
          <p:cNvSpPr/>
          <p:nvPr/>
        </p:nvSpPr>
        <p:spPr>
          <a:xfrm rot="10800000">
            <a:off x="3150197" y="556875"/>
            <a:ext cx="83693" cy="6301125"/>
          </a:xfrm>
          <a:prstGeom prst="rect">
            <a:avLst/>
          </a:prstGeom>
          <a:gradFill flip="none" rotWithShape="1">
            <a:gsLst>
              <a:gs pos="0">
                <a:srgbClr val="AC0D03"/>
              </a:gs>
              <a:gs pos="61000">
                <a:srgbClr val="E31503"/>
              </a:gs>
              <a:gs pos="100000">
                <a:srgbClr val="E3150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1DD6A5-8C6A-2540-A6F9-8B780E2CF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8905" y="3445610"/>
            <a:ext cx="843687" cy="807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E68FD26-793E-7C4E-B244-4F91454C7C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9126" y="4895784"/>
            <a:ext cx="1037268" cy="10351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5653CEB-B43D-5847-A108-F6711AFBBE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8343" y="1679669"/>
            <a:ext cx="984250" cy="8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="" xmlns:a16="http://schemas.microsoft.com/office/drawing/2014/main" id="{68BB5F96-90F8-4CF8-9C0B-CB022696036E}"/>
              </a:ext>
            </a:extLst>
          </p:cNvPr>
          <p:cNvSpPr/>
          <p:nvPr/>
        </p:nvSpPr>
        <p:spPr>
          <a:xfrm>
            <a:off x="2709703" y="6750498"/>
            <a:ext cx="9367579" cy="0"/>
          </a:xfrm>
          <a:custGeom>
            <a:avLst/>
            <a:gdLst/>
            <a:ahLst/>
            <a:cxnLst/>
            <a:rect l="l" t="t" r="r" b="b"/>
            <a:pathLst>
              <a:path w="15448915">
                <a:moveTo>
                  <a:pt x="0" y="0"/>
                </a:moveTo>
                <a:lnTo>
                  <a:pt x="15448681" y="0"/>
                </a:lnTo>
              </a:path>
            </a:pathLst>
          </a:custGeom>
          <a:ln w="5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80F4F261-5A6B-450E-A5A9-443D47D359A3}"/>
              </a:ext>
            </a:extLst>
          </p:cNvPr>
          <p:cNvSpPr txBox="1"/>
          <p:nvPr/>
        </p:nvSpPr>
        <p:spPr>
          <a:xfrm>
            <a:off x="451562" y="1314740"/>
            <a:ext cx="2777042" cy="863191"/>
          </a:xfrm>
          <a:prstGeom prst="rect">
            <a:avLst/>
          </a:prstGeom>
        </p:spPr>
        <p:txBody>
          <a:bodyPr vert="horz" wrap="square" lIns="0" tIns="36963" rIns="0" bIns="0" rtlCol="0">
            <a:spAutoFit/>
          </a:bodyPr>
          <a:lstStyle/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NACIONAL DE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SANEAMIENTO URBANO 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PNSU</a:t>
            </a:r>
          </a:p>
          <a:p>
            <a:pPr marL="7701" algn="ctr" defTabSz="914358">
              <a:spcBef>
                <a:spcPts val="352"/>
              </a:spcBef>
              <a:defRPr/>
            </a:pPr>
            <a:endParaRPr lang="es-ES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="" xmlns:a16="http://schemas.microsoft.com/office/drawing/2014/main" id="{DA0BEC65-D11A-4B36-822B-6FA1AAE51968}"/>
              </a:ext>
            </a:extLst>
          </p:cNvPr>
          <p:cNvSpPr/>
          <p:nvPr/>
        </p:nvSpPr>
        <p:spPr>
          <a:xfrm>
            <a:off x="521818" y="2890067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="" xmlns:a16="http://schemas.microsoft.com/office/drawing/2014/main" id="{51A08AC0-4F5B-4CBA-9515-FB56DDC4090A}"/>
              </a:ext>
            </a:extLst>
          </p:cNvPr>
          <p:cNvSpPr/>
          <p:nvPr/>
        </p:nvSpPr>
        <p:spPr>
          <a:xfrm>
            <a:off x="534712" y="3079905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="" xmlns:a16="http://schemas.microsoft.com/office/drawing/2014/main" id="{42774DF1-9DE9-4A07-BCCD-7F3E2EF5B632}"/>
              </a:ext>
            </a:extLst>
          </p:cNvPr>
          <p:cNvSpPr txBox="1"/>
          <p:nvPr/>
        </p:nvSpPr>
        <p:spPr>
          <a:xfrm>
            <a:off x="678189" y="2255330"/>
            <a:ext cx="2550415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 </a:t>
            </a:r>
            <a:r>
              <a:rPr lang="es-ES" sz="1050" spc="9" dirty="0" err="1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</a:t>
            </a: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Miguel </a:t>
            </a:r>
            <a:r>
              <a:rPr lang="es-ES" sz="1050" spc="9" dirty="0" err="1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Kobashikawa</a:t>
            </a: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50" spc="9" dirty="0" err="1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Maekawa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CARGO: Director</a:t>
            </a:r>
            <a:endParaRPr lang="es-PE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jkobashikawa@vivienda.gob.pe</a:t>
            </a:r>
            <a:endParaRPr lang="es-ES" sz="1050" spc="-3" dirty="0">
              <a:solidFill>
                <a:srgbClr val="5758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42">
            <a:extLst>
              <a:ext uri="{FF2B5EF4-FFF2-40B4-BE49-F238E27FC236}">
                <a16:creationId xmlns="" xmlns:a16="http://schemas.microsoft.com/office/drawing/2014/main" id="{3A7028C5-CBC3-4669-ACDC-EB30198BE6CD}"/>
              </a:ext>
            </a:extLst>
          </p:cNvPr>
          <p:cNvSpPr/>
          <p:nvPr/>
        </p:nvSpPr>
        <p:spPr>
          <a:xfrm flipV="1">
            <a:off x="339018" y="920705"/>
            <a:ext cx="11240839" cy="45716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22" y="0"/>
                </a:lnTo>
              </a:path>
            </a:pathLst>
          </a:custGeom>
          <a:ln w="10470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="" xmlns:a16="http://schemas.microsoft.com/office/drawing/2014/main" id="{97489117-DE7C-410F-A18B-FCAF46412E23}"/>
              </a:ext>
            </a:extLst>
          </p:cNvPr>
          <p:cNvSpPr txBox="1">
            <a:spLocks/>
          </p:cNvSpPr>
          <p:nvPr/>
        </p:nvSpPr>
        <p:spPr>
          <a:xfrm>
            <a:off x="502659" y="409726"/>
            <a:ext cx="2577352" cy="28951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defTabSz="914358">
              <a:lnSpc>
                <a:spcPts val="2201"/>
              </a:lnSpc>
              <a:spcBef>
                <a:spcPts val="58"/>
              </a:spcBef>
              <a:defRPr/>
            </a:pPr>
            <a:r>
              <a:rPr lang="es-ES" sz="2001" b="1" spc="-15" dirty="0">
                <a:solidFill>
                  <a:srgbClr val="EC1B23"/>
                </a:solidFill>
                <a:latin typeface="Calibri"/>
                <a:cs typeface="Calibri"/>
              </a:rPr>
              <a:t>CONTACTOS MVCS</a:t>
            </a:r>
            <a:endParaRPr lang="es-PE" sz="200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40">
            <a:extLst>
              <a:ext uri="{FF2B5EF4-FFF2-40B4-BE49-F238E27FC236}">
                <a16:creationId xmlns="" xmlns:a16="http://schemas.microsoft.com/office/drawing/2014/main" id="{F9A8BB8F-654C-4A4C-BAAE-1CCEF85A8BE4}"/>
              </a:ext>
            </a:extLst>
          </p:cNvPr>
          <p:cNvSpPr/>
          <p:nvPr/>
        </p:nvSpPr>
        <p:spPr>
          <a:xfrm>
            <a:off x="373974" y="269842"/>
            <a:ext cx="272992" cy="272992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0" y="449860"/>
                </a:moveTo>
                <a:lnTo>
                  <a:pt x="0" y="0"/>
                </a:lnTo>
                <a:lnTo>
                  <a:pt x="449850" y="0"/>
                </a:lnTo>
              </a:path>
            </a:pathLst>
          </a:custGeom>
          <a:ln w="57359">
            <a:solidFill>
              <a:srgbClr val="EC1B23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object 41">
            <a:extLst>
              <a:ext uri="{FF2B5EF4-FFF2-40B4-BE49-F238E27FC236}">
                <a16:creationId xmlns="" xmlns:a16="http://schemas.microsoft.com/office/drawing/2014/main" id="{6F3C4759-EAB7-48A1-A468-356FD99FE429}"/>
              </a:ext>
            </a:extLst>
          </p:cNvPr>
          <p:cNvSpPr/>
          <p:nvPr/>
        </p:nvSpPr>
        <p:spPr>
          <a:xfrm flipH="1">
            <a:off x="3364628" y="1265103"/>
            <a:ext cx="99511" cy="3258488"/>
          </a:xfrm>
          <a:custGeom>
            <a:avLst/>
            <a:gdLst/>
            <a:ahLst/>
            <a:cxnLst/>
            <a:rect l="l" t="t" r="r" b="b"/>
            <a:pathLst>
              <a:path h="6108065">
                <a:moveTo>
                  <a:pt x="0" y="0"/>
                </a:moveTo>
                <a:lnTo>
                  <a:pt x="0" y="6107793"/>
                </a:lnTo>
              </a:path>
            </a:pathLst>
          </a:custGeom>
          <a:ln w="9525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97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object 42">
            <a:extLst>
              <a:ext uri="{FF2B5EF4-FFF2-40B4-BE49-F238E27FC236}">
                <a16:creationId xmlns="" xmlns:a16="http://schemas.microsoft.com/office/drawing/2014/main" id="{F56783E6-4CE9-4BC3-8D9C-F0D1A10EED13}"/>
              </a:ext>
            </a:extLst>
          </p:cNvPr>
          <p:cNvSpPr/>
          <p:nvPr/>
        </p:nvSpPr>
        <p:spPr>
          <a:xfrm>
            <a:off x="442379" y="4947049"/>
            <a:ext cx="5695917" cy="72747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22" y="0"/>
                </a:lnTo>
              </a:path>
            </a:pathLst>
          </a:custGeom>
          <a:ln w="10470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41">
            <a:extLst>
              <a:ext uri="{FF2B5EF4-FFF2-40B4-BE49-F238E27FC236}">
                <a16:creationId xmlns="" xmlns:a16="http://schemas.microsoft.com/office/drawing/2014/main" id="{5A9128D2-4270-4ACC-A554-2D9055DEFB40}"/>
              </a:ext>
            </a:extLst>
          </p:cNvPr>
          <p:cNvSpPr/>
          <p:nvPr/>
        </p:nvSpPr>
        <p:spPr>
          <a:xfrm>
            <a:off x="6493391" y="1260642"/>
            <a:ext cx="88433" cy="5044461"/>
          </a:xfrm>
          <a:custGeom>
            <a:avLst/>
            <a:gdLst/>
            <a:ahLst/>
            <a:cxnLst/>
            <a:rect l="l" t="t" r="r" b="b"/>
            <a:pathLst>
              <a:path h="6108065">
                <a:moveTo>
                  <a:pt x="0" y="0"/>
                </a:moveTo>
                <a:lnTo>
                  <a:pt x="0" y="6107793"/>
                </a:lnTo>
              </a:path>
            </a:pathLst>
          </a:custGeom>
          <a:ln w="9525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bject 17">
            <a:extLst>
              <a:ext uri="{FF2B5EF4-FFF2-40B4-BE49-F238E27FC236}">
                <a16:creationId xmlns="" xmlns:a16="http://schemas.microsoft.com/office/drawing/2014/main" id="{4792BAD3-D6EA-466B-BF1A-FAF52A1F8B84}"/>
              </a:ext>
            </a:extLst>
          </p:cNvPr>
          <p:cNvSpPr txBox="1"/>
          <p:nvPr/>
        </p:nvSpPr>
        <p:spPr>
          <a:xfrm>
            <a:off x="3478227" y="1310843"/>
            <a:ext cx="2777042" cy="863191"/>
          </a:xfrm>
          <a:prstGeom prst="rect">
            <a:avLst/>
          </a:prstGeom>
        </p:spPr>
        <p:txBody>
          <a:bodyPr vert="horz" wrap="square" lIns="0" tIns="36963" rIns="0" bIns="0" rtlCol="0">
            <a:spAutoFit/>
          </a:bodyPr>
          <a:lstStyle/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PROGRAMA NACIONAL DE 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SANEAMIENTO RURAL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PNSR</a:t>
            </a:r>
            <a:endParaRPr lang="es-PE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algn="ctr" defTabSz="914358">
              <a:spcBef>
                <a:spcPts val="352"/>
              </a:spcBef>
              <a:defRPr/>
            </a:pPr>
            <a:endParaRPr lang="es-E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="" xmlns:a16="http://schemas.microsoft.com/office/drawing/2014/main" id="{05E7EEE0-4919-4C87-8678-E3BA86827A1C}"/>
              </a:ext>
            </a:extLst>
          </p:cNvPr>
          <p:cNvSpPr/>
          <p:nvPr/>
        </p:nvSpPr>
        <p:spPr>
          <a:xfrm>
            <a:off x="3745489" y="2775415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21">
            <a:extLst>
              <a:ext uri="{FF2B5EF4-FFF2-40B4-BE49-F238E27FC236}">
                <a16:creationId xmlns="" xmlns:a16="http://schemas.microsoft.com/office/drawing/2014/main" id="{266375FC-3D3F-47C7-89C2-ABD1D63013CA}"/>
              </a:ext>
            </a:extLst>
          </p:cNvPr>
          <p:cNvSpPr/>
          <p:nvPr/>
        </p:nvSpPr>
        <p:spPr>
          <a:xfrm>
            <a:off x="3757132" y="2974390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22">
            <a:extLst>
              <a:ext uri="{FF2B5EF4-FFF2-40B4-BE49-F238E27FC236}">
                <a16:creationId xmlns="" xmlns:a16="http://schemas.microsoft.com/office/drawing/2014/main" id="{79F8CAD6-5217-49FB-8776-13C92DFF8EA8}"/>
              </a:ext>
            </a:extLst>
          </p:cNvPr>
          <p:cNvSpPr txBox="1"/>
          <p:nvPr/>
        </p:nvSpPr>
        <p:spPr>
          <a:xfrm>
            <a:off x="3923607" y="2142548"/>
            <a:ext cx="2276022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 Hugo Enrique Salazar Neira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CARGO: Director	</a:t>
            </a:r>
            <a:endParaRPr lang="es-PE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hsalazar@vivienda.gob.pe</a:t>
            </a:r>
            <a:endParaRPr lang="es-ES" sz="1050" spc="-3" dirty="0">
              <a:solidFill>
                <a:srgbClr val="5758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17">
            <a:extLst>
              <a:ext uri="{FF2B5EF4-FFF2-40B4-BE49-F238E27FC236}">
                <a16:creationId xmlns="" xmlns:a16="http://schemas.microsoft.com/office/drawing/2014/main" id="{A93A2ADE-5CA5-4634-AB32-ACB97AF4E073}"/>
              </a:ext>
            </a:extLst>
          </p:cNvPr>
          <p:cNvSpPr txBox="1"/>
          <p:nvPr/>
        </p:nvSpPr>
        <p:spPr>
          <a:xfrm>
            <a:off x="7657198" y="1271783"/>
            <a:ext cx="2777042" cy="863191"/>
          </a:xfrm>
          <a:prstGeom prst="rect">
            <a:avLst/>
          </a:prstGeom>
        </p:spPr>
        <p:txBody>
          <a:bodyPr vert="horz" wrap="square" lIns="0" tIns="36963" rIns="0" bIns="0" rtlCol="0">
            <a:spAutoFit/>
          </a:bodyPr>
          <a:lstStyle/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PROGRAMA AGUA SEGURA 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PARA LIMA Y CALLAO 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spc="18" dirty="0">
                <a:latin typeface="Calibri" panose="020F0502020204030204" pitchFamily="34" charset="0"/>
                <a:cs typeface="Calibri" panose="020F0502020204030204" pitchFamily="34" charset="0"/>
              </a:rPr>
              <a:t>PASLC</a:t>
            </a:r>
            <a:endParaRPr lang="es-PE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algn="ctr" defTabSz="914358">
              <a:spcBef>
                <a:spcPts val="352"/>
              </a:spcBef>
              <a:defRPr/>
            </a:pPr>
            <a:endParaRPr lang="es-ES" sz="10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="" xmlns:a16="http://schemas.microsoft.com/office/drawing/2014/main" id="{F94BB310-22C3-4BA8-A033-2CA9D358546A}"/>
              </a:ext>
            </a:extLst>
          </p:cNvPr>
          <p:cNvSpPr/>
          <p:nvPr/>
        </p:nvSpPr>
        <p:spPr>
          <a:xfrm>
            <a:off x="7918282" y="2583666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bject 21">
            <a:extLst>
              <a:ext uri="{FF2B5EF4-FFF2-40B4-BE49-F238E27FC236}">
                <a16:creationId xmlns="" xmlns:a16="http://schemas.microsoft.com/office/drawing/2014/main" id="{30ECD2C4-0FAC-470D-B088-0576D93D04CC}"/>
              </a:ext>
            </a:extLst>
          </p:cNvPr>
          <p:cNvSpPr/>
          <p:nvPr/>
        </p:nvSpPr>
        <p:spPr>
          <a:xfrm>
            <a:off x="7929925" y="2782641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bject 22">
            <a:extLst>
              <a:ext uri="{FF2B5EF4-FFF2-40B4-BE49-F238E27FC236}">
                <a16:creationId xmlns="" xmlns:a16="http://schemas.microsoft.com/office/drawing/2014/main" id="{2510388D-C5B7-410D-98A3-6EFDD18628EA}"/>
              </a:ext>
            </a:extLst>
          </p:cNvPr>
          <p:cNvSpPr txBox="1"/>
          <p:nvPr/>
        </p:nvSpPr>
        <p:spPr>
          <a:xfrm>
            <a:off x="8116068" y="1960631"/>
            <a:ext cx="2589680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</a:t>
            </a:r>
            <a:r>
              <a:rPr lang="es-MX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Ramón Enrique Espinoza Paz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CARGO: Director</a:t>
            </a:r>
            <a:endParaRPr lang="es-PE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ramon.espinoza@vivienda.gob.pe</a:t>
            </a:r>
            <a:endParaRPr lang="es-ES" sz="1050" spc="-3" dirty="0">
              <a:solidFill>
                <a:srgbClr val="5758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bject 42">
            <a:extLst>
              <a:ext uri="{FF2B5EF4-FFF2-40B4-BE49-F238E27FC236}">
                <a16:creationId xmlns="" xmlns:a16="http://schemas.microsoft.com/office/drawing/2014/main" id="{267189D0-51EA-486A-B6E6-4DC92A952301}"/>
              </a:ext>
            </a:extLst>
          </p:cNvPr>
          <p:cNvSpPr/>
          <p:nvPr/>
        </p:nvSpPr>
        <p:spPr>
          <a:xfrm flipV="1">
            <a:off x="6819946" y="4205985"/>
            <a:ext cx="4762497" cy="160759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22" y="0"/>
                </a:lnTo>
              </a:path>
            </a:pathLst>
          </a:custGeom>
          <a:ln w="10470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="" xmlns:a16="http://schemas.microsoft.com/office/drawing/2014/main" id="{FDF77E24-B129-4017-8781-47F9CB759647}"/>
              </a:ext>
            </a:extLst>
          </p:cNvPr>
          <p:cNvSpPr/>
          <p:nvPr/>
        </p:nvSpPr>
        <p:spPr>
          <a:xfrm>
            <a:off x="3645866" y="5845667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21">
            <a:extLst>
              <a:ext uri="{FF2B5EF4-FFF2-40B4-BE49-F238E27FC236}">
                <a16:creationId xmlns="" xmlns:a16="http://schemas.microsoft.com/office/drawing/2014/main" id="{08C45CC9-FAB2-4AF3-906F-58E72916CD12}"/>
              </a:ext>
            </a:extLst>
          </p:cNvPr>
          <p:cNvSpPr/>
          <p:nvPr/>
        </p:nvSpPr>
        <p:spPr>
          <a:xfrm>
            <a:off x="3642467" y="6037354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bject 22">
            <a:extLst>
              <a:ext uri="{FF2B5EF4-FFF2-40B4-BE49-F238E27FC236}">
                <a16:creationId xmlns="" xmlns:a16="http://schemas.microsoft.com/office/drawing/2014/main" id="{72AD4171-DF96-49EA-BA43-E22582EDDF6A}"/>
              </a:ext>
            </a:extLst>
          </p:cNvPr>
          <p:cNvSpPr txBox="1"/>
          <p:nvPr/>
        </p:nvSpPr>
        <p:spPr>
          <a:xfrm>
            <a:off x="3835017" y="5222024"/>
            <a:ext cx="2088129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Raquel Lizet Moreno Azaña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CARGO:  Directora</a:t>
            </a:r>
            <a:endParaRPr lang="es-PE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rmoreno@vivienda.gob.pe</a:t>
            </a:r>
            <a:endParaRPr lang="es-ES" sz="1050" spc="-3" dirty="0">
              <a:solidFill>
                <a:srgbClr val="5758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 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="" xmlns:a16="http://schemas.microsoft.com/office/drawing/2014/main" id="{80F4F261-5A6B-450E-A5A9-443D47D359A3}"/>
              </a:ext>
            </a:extLst>
          </p:cNvPr>
          <p:cNvSpPr txBox="1"/>
          <p:nvPr/>
        </p:nvSpPr>
        <p:spPr>
          <a:xfrm>
            <a:off x="383031" y="5318827"/>
            <a:ext cx="2777042" cy="977325"/>
          </a:xfrm>
          <a:prstGeom prst="rect">
            <a:avLst/>
          </a:prstGeom>
        </p:spPr>
        <p:txBody>
          <a:bodyPr vert="horz" wrap="square" lIns="0" tIns="36963" rIns="0" bIns="0" rtlCol="0">
            <a:spAutoFit/>
          </a:bodyPr>
          <a:lstStyle/>
          <a:p>
            <a:pPr marL="31188" algn="ctr" defTabSz="914358">
              <a:lnSpc>
                <a:spcPct val="150000"/>
              </a:lnSpc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DIRECCION GENERAL DE PROGRAMAS Y PROYECTOS EN CONSTRUCCION Y SANEAMIENTO DGPPCS</a:t>
            </a:r>
          </a:p>
          <a:p>
            <a:pPr marL="7701" algn="ctr" defTabSz="914358">
              <a:spcBef>
                <a:spcPts val="352"/>
              </a:spcBef>
              <a:defRPr/>
            </a:pPr>
            <a:endParaRPr lang="es-ES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17">
            <a:extLst>
              <a:ext uri="{FF2B5EF4-FFF2-40B4-BE49-F238E27FC236}">
                <a16:creationId xmlns="" xmlns:a16="http://schemas.microsoft.com/office/drawing/2014/main" id="{80F4F261-5A6B-450E-A5A9-443D47D359A3}"/>
              </a:ext>
            </a:extLst>
          </p:cNvPr>
          <p:cNvSpPr txBox="1"/>
          <p:nvPr/>
        </p:nvSpPr>
        <p:spPr>
          <a:xfrm>
            <a:off x="7657198" y="4530419"/>
            <a:ext cx="2777042" cy="863191"/>
          </a:xfrm>
          <a:prstGeom prst="rect">
            <a:avLst/>
          </a:prstGeom>
        </p:spPr>
        <p:txBody>
          <a:bodyPr vert="horz" wrap="square" lIns="0" tIns="36963" rIns="0" bIns="0" rtlCol="0">
            <a:spAutoFit/>
          </a:bodyPr>
          <a:lstStyle/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MEJORAMIENTO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INTEGRAL DE BARRIOS</a:t>
            </a:r>
          </a:p>
          <a:p>
            <a:pPr marL="31188" algn="ctr" defTabSz="914358">
              <a:spcBef>
                <a:spcPts val="527"/>
              </a:spcBef>
              <a:defRPr/>
            </a:pPr>
            <a:r>
              <a:rPr lang="es-PE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PMIB</a:t>
            </a:r>
          </a:p>
          <a:p>
            <a:pPr marL="7701" algn="ctr" defTabSz="914358">
              <a:spcBef>
                <a:spcPts val="352"/>
              </a:spcBef>
              <a:defRPr/>
            </a:pPr>
            <a:endParaRPr lang="es-ES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="" xmlns:a16="http://schemas.microsoft.com/office/drawing/2014/main" id="{050636BB-169E-DA4D-A047-C9F7650B3883}"/>
              </a:ext>
            </a:extLst>
          </p:cNvPr>
          <p:cNvSpPr txBox="1"/>
          <p:nvPr/>
        </p:nvSpPr>
        <p:spPr>
          <a:xfrm>
            <a:off x="8166957" y="3173901"/>
            <a:ext cx="2705326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 </a:t>
            </a:r>
            <a:r>
              <a:rPr lang="es-ES" sz="1050" spc="9" dirty="0" err="1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Joe</a:t>
            </a: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Salvatierra Trinidad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CARGO: Jefe de la Unidad de Estudios del PASLC</a:t>
            </a:r>
            <a:endParaRPr lang="es-PE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esalvatierra@vivienda.gob.pe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 988 898 685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="" xmlns:a16="http://schemas.microsoft.com/office/drawing/2014/main" id="{B5555D0E-549B-884A-8DD7-3D27EAEEDD38}"/>
              </a:ext>
            </a:extLst>
          </p:cNvPr>
          <p:cNvSpPr txBox="1"/>
          <p:nvPr/>
        </p:nvSpPr>
        <p:spPr>
          <a:xfrm>
            <a:off x="3990314" y="3391018"/>
            <a:ext cx="2147982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 Flor López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Proyectos especiales </a:t>
            </a: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flopez@vivienda.gob.pe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 914 357 577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="" xmlns:a16="http://schemas.microsoft.com/office/drawing/2014/main" id="{0AF568BB-494B-1141-AF89-69D28C260419}"/>
              </a:ext>
            </a:extLst>
          </p:cNvPr>
          <p:cNvSpPr/>
          <p:nvPr/>
        </p:nvSpPr>
        <p:spPr>
          <a:xfrm>
            <a:off x="7890174" y="3771291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21">
            <a:extLst>
              <a:ext uri="{FF2B5EF4-FFF2-40B4-BE49-F238E27FC236}">
                <a16:creationId xmlns="" xmlns:a16="http://schemas.microsoft.com/office/drawing/2014/main" id="{396A3669-E50E-6C45-9FE2-6AB8793D70A9}"/>
              </a:ext>
            </a:extLst>
          </p:cNvPr>
          <p:cNvSpPr/>
          <p:nvPr/>
        </p:nvSpPr>
        <p:spPr>
          <a:xfrm>
            <a:off x="7901817" y="3970266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="" xmlns:a16="http://schemas.microsoft.com/office/drawing/2014/main" id="{35B651DE-E29B-BC45-88BA-CF2541F00C2D}"/>
              </a:ext>
            </a:extLst>
          </p:cNvPr>
          <p:cNvSpPr/>
          <p:nvPr/>
        </p:nvSpPr>
        <p:spPr>
          <a:xfrm>
            <a:off x="3759119" y="3982738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="" xmlns:a16="http://schemas.microsoft.com/office/drawing/2014/main" id="{3D8389CF-5CDB-B744-B92E-629036CB6B91}"/>
              </a:ext>
            </a:extLst>
          </p:cNvPr>
          <p:cNvSpPr/>
          <p:nvPr/>
        </p:nvSpPr>
        <p:spPr>
          <a:xfrm>
            <a:off x="3770762" y="4181713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0F0EE846-6295-944B-A37E-8C62DF7E3033}"/>
              </a:ext>
            </a:extLst>
          </p:cNvPr>
          <p:cNvGrpSpPr/>
          <p:nvPr/>
        </p:nvGrpSpPr>
        <p:grpSpPr>
          <a:xfrm>
            <a:off x="6811213" y="5286296"/>
            <a:ext cx="4909323" cy="1017368"/>
            <a:chOff x="6750052" y="5011161"/>
            <a:chExt cx="4954736" cy="1017368"/>
          </a:xfrm>
        </p:grpSpPr>
        <p:sp>
          <p:nvSpPr>
            <p:cNvPr id="70" name="object 20">
              <a:extLst>
                <a:ext uri="{FF2B5EF4-FFF2-40B4-BE49-F238E27FC236}">
                  <a16:creationId xmlns="" xmlns:a16="http://schemas.microsoft.com/office/drawing/2014/main" id="{DAD16211-DBFE-4FAF-BDF6-C21D271F6A40}"/>
                </a:ext>
              </a:extLst>
            </p:cNvPr>
            <p:cNvSpPr/>
            <p:nvPr/>
          </p:nvSpPr>
          <p:spPr>
            <a:xfrm>
              <a:off x="6750052" y="5665023"/>
              <a:ext cx="106824" cy="801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>
                <a:defRPr/>
              </a:pPr>
              <a:endParaRPr sz="10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21">
              <a:extLst>
                <a:ext uri="{FF2B5EF4-FFF2-40B4-BE49-F238E27FC236}">
                  <a16:creationId xmlns="" xmlns:a16="http://schemas.microsoft.com/office/drawing/2014/main" id="{AB575797-EB51-4EC2-8927-C267B4D3306C}"/>
                </a:ext>
              </a:extLst>
            </p:cNvPr>
            <p:cNvSpPr/>
            <p:nvPr/>
          </p:nvSpPr>
          <p:spPr>
            <a:xfrm>
              <a:off x="6773348" y="5857587"/>
              <a:ext cx="83528" cy="147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>
                <a:defRPr/>
              </a:pPr>
              <a:endParaRPr sz="10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bject 22">
              <a:extLst>
                <a:ext uri="{FF2B5EF4-FFF2-40B4-BE49-F238E27FC236}">
                  <a16:creationId xmlns="" xmlns:a16="http://schemas.microsoft.com/office/drawing/2014/main" id="{C0DE9E8D-AC40-4EB1-9C96-3642A1908D06}"/>
                </a:ext>
              </a:extLst>
            </p:cNvPr>
            <p:cNvSpPr txBox="1"/>
            <p:nvPr/>
          </p:nvSpPr>
          <p:spPr>
            <a:xfrm>
              <a:off x="6933254" y="5023470"/>
              <a:ext cx="2169951" cy="1005059"/>
            </a:xfrm>
            <a:prstGeom prst="rect">
              <a:avLst/>
            </a:prstGeom>
          </p:spPr>
          <p:txBody>
            <a:bodyPr vert="horz" wrap="square" lIns="0" tIns="21947" rIns="0" bIns="0" rtlCol="0">
              <a:spAutoFit/>
            </a:bodyPr>
            <a:lstStyle/>
            <a:p>
              <a:pPr marL="7701" defTabSz="914358">
                <a:lnSpc>
                  <a:spcPct val="150000"/>
                </a:lnSpc>
                <a:spcBef>
                  <a:spcPts val="173"/>
                </a:spcBef>
                <a:defRPr/>
              </a:pPr>
              <a:r>
                <a:rPr lang="es-ES" sz="1050" spc="9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Nombre: María Militza Carrillo Barrera </a:t>
              </a:r>
              <a:endParaRPr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701" defTabSz="914358">
                <a:lnSpc>
                  <a:spcPct val="150000"/>
                </a:lnSpc>
                <a:spcBef>
                  <a:spcPts val="91"/>
                </a:spcBef>
                <a:defRPr/>
              </a:pPr>
              <a:r>
                <a:rPr lang="es-PE" sz="1050" dirty="0">
                  <a:solidFill>
                    <a:srgbClr val="05836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CARGO:  Directora</a:t>
              </a:r>
              <a:endParaRPr lang="es-PE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701" defTabSz="914358">
                <a:lnSpc>
                  <a:spcPct val="150000"/>
                </a:lnSpc>
                <a:spcBef>
                  <a:spcPts val="91"/>
                </a:spcBef>
                <a:defRPr/>
              </a:pPr>
              <a:r>
                <a:rPr lang="es-ES" sz="1050" spc="-3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Correo: </a:t>
              </a:r>
              <a:r>
                <a:rPr lang="es-ES" sz="1050" spc="-3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0"/>
                </a:rPr>
                <a:t>mcarrillob@vivienda.gob.pe</a:t>
              </a:r>
              <a:endPara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701" defTabSz="914358">
                <a:lnSpc>
                  <a:spcPct val="150000"/>
                </a:lnSpc>
                <a:spcBef>
                  <a:spcPts val="91"/>
                </a:spcBef>
                <a:defRPr/>
              </a:pPr>
              <a:r>
                <a:rPr lang="es-ES" sz="1050" spc="49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Teléfono:</a:t>
              </a:r>
              <a:endParaRPr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20">
              <a:extLst>
                <a:ext uri="{FF2B5EF4-FFF2-40B4-BE49-F238E27FC236}">
                  <a16:creationId xmlns="" xmlns:a16="http://schemas.microsoft.com/office/drawing/2014/main" id="{902DCF63-7332-0943-ADE8-BB0D196D6110}"/>
                </a:ext>
              </a:extLst>
            </p:cNvPr>
            <p:cNvSpPr/>
            <p:nvPr/>
          </p:nvSpPr>
          <p:spPr>
            <a:xfrm>
              <a:off x="9351635" y="5652714"/>
              <a:ext cx="106824" cy="801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>
                <a:defRPr/>
              </a:pPr>
              <a:endParaRPr sz="10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object 21">
              <a:extLst>
                <a:ext uri="{FF2B5EF4-FFF2-40B4-BE49-F238E27FC236}">
                  <a16:creationId xmlns="" xmlns:a16="http://schemas.microsoft.com/office/drawing/2014/main" id="{EF5F41D3-CECD-9F49-BE3E-F74CDD355A3A}"/>
                </a:ext>
              </a:extLst>
            </p:cNvPr>
            <p:cNvSpPr/>
            <p:nvPr/>
          </p:nvSpPr>
          <p:spPr>
            <a:xfrm>
              <a:off x="9374931" y="5845278"/>
              <a:ext cx="83528" cy="147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8">
                <a:defRPr/>
              </a:pPr>
              <a:endParaRPr sz="10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bject 22">
              <a:extLst>
                <a:ext uri="{FF2B5EF4-FFF2-40B4-BE49-F238E27FC236}">
                  <a16:creationId xmlns="" xmlns:a16="http://schemas.microsoft.com/office/drawing/2014/main" id="{FC4B28F8-3A85-C942-9541-C2F469E3EEDF}"/>
                </a:ext>
              </a:extLst>
            </p:cNvPr>
            <p:cNvSpPr txBox="1"/>
            <p:nvPr/>
          </p:nvSpPr>
          <p:spPr>
            <a:xfrm>
              <a:off x="9534837" y="5011161"/>
              <a:ext cx="2169951" cy="992235"/>
            </a:xfrm>
            <a:prstGeom prst="rect">
              <a:avLst/>
            </a:prstGeom>
          </p:spPr>
          <p:txBody>
            <a:bodyPr vert="horz" wrap="square" lIns="0" tIns="21947" rIns="0" bIns="0" rtlCol="0">
              <a:spAutoFit/>
            </a:bodyPr>
            <a:lstStyle/>
            <a:p>
              <a:pPr marL="7701" defTabSz="914358">
                <a:lnSpc>
                  <a:spcPct val="150000"/>
                </a:lnSpc>
                <a:spcBef>
                  <a:spcPts val="173"/>
                </a:spcBef>
                <a:defRPr/>
              </a:pPr>
              <a:r>
                <a:rPr lang="es-ES" sz="1050" spc="9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Nombre: Carlos Izarra</a:t>
              </a:r>
              <a:endParaRPr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701" defTabSz="914358">
                <a:lnSpc>
                  <a:spcPct val="150000"/>
                </a:lnSpc>
                <a:spcBef>
                  <a:spcPts val="91"/>
                </a:spcBef>
                <a:defRPr/>
              </a:pPr>
              <a:r>
                <a:rPr lang="es-PE" sz="1050" dirty="0">
                  <a:solidFill>
                    <a:srgbClr val="05836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CARGO:  Coordinador Técnico del PMIB </a:t>
              </a:r>
              <a:r>
                <a:rPr lang="es-ES" sz="1050" spc="-3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Correo: </a:t>
              </a:r>
              <a:r>
                <a:rPr lang="es-ES" sz="1050" spc="-3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11"/>
                </a:rPr>
                <a:t>cizarra@vivienda.gob.pe</a:t>
              </a:r>
              <a:r>
                <a:rPr lang="es-ES" sz="1050" spc="-3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050" spc="49" dirty="0">
                  <a:solidFill>
                    <a:srgbClr val="5758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Teléfono: 981 911 796</a:t>
              </a:r>
              <a:endParaRPr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object 22">
            <a:extLst>
              <a:ext uri="{FF2B5EF4-FFF2-40B4-BE49-F238E27FC236}">
                <a16:creationId xmlns="" xmlns:a16="http://schemas.microsoft.com/office/drawing/2014/main" id="{87C0C4B7-7B11-9C4F-BD42-2EA4569D2D55}"/>
              </a:ext>
            </a:extLst>
          </p:cNvPr>
          <p:cNvSpPr txBox="1"/>
          <p:nvPr/>
        </p:nvSpPr>
        <p:spPr>
          <a:xfrm>
            <a:off x="893691" y="3443064"/>
            <a:ext cx="2147982" cy="1005059"/>
          </a:xfrm>
          <a:prstGeom prst="rect">
            <a:avLst/>
          </a:prstGeom>
        </p:spPr>
        <p:txBody>
          <a:bodyPr vert="horz" wrap="square" lIns="0" tIns="21947" rIns="0" bIns="0" rtlCol="0">
            <a:spAutoFit/>
          </a:bodyPr>
          <a:lstStyle/>
          <a:p>
            <a:pPr marL="7701" defTabSz="914358">
              <a:lnSpc>
                <a:spcPct val="150000"/>
              </a:lnSpc>
              <a:spcBef>
                <a:spcPts val="173"/>
              </a:spcBef>
              <a:defRPr/>
            </a:pP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Nombre:  </a:t>
            </a:r>
            <a:r>
              <a:rPr lang="es-ES" sz="1050" spc="9" dirty="0" err="1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Betsabe</a:t>
            </a:r>
            <a:r>
              <a:rPr lang="es-ES" sz="1050" spc="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Orellana Coz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PE" sz="1050" dirty="0">
                <a:solidFill>
                  <a:srgbClr val="0583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Asesora de Dirección Ejecutiva</a:t>
            </a: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Correo: </a:t>
            </a:r>
            <a:r>
              <a:rPr lang="es-ES" sz="1050" spc="-3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borellana@vivienda.gob.pe</a:t>
            </a:r>
            <a:endParaRPr lang="es-ES" sz="1050" spc="-3" dirty="0">
              <a:solidFill>
                <a:srgbClr val="5758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1" defTabSz="914358">
              <a:lnSpc>
                <a:spcPct val="150000"/>
              </a:lnSpc>
              <a:spcBef>
                <a:spcPts val="91"/>
              </a:spcBef>
              <a:defRPr/>
            </a:pPr>
            <a:r>
              <a:rPr lang="es-ES" sz="1050" spc="49" dirty="0">
                <a:solidFill>
                  <a:srgbClr val="57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 978 420 708</a:t>
            </a:r>
            <a:endParaRPr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20">
            <a:extLst>
              <a:ext uri="{FF2B5EF4-FFF2-40B4-BE49-F238E27FC236}">
                <a16:creationId xmlns="" xmlns:a16="http://schemas.microsoft.com/office/drawing/2014/main" id="{53FD1F0E-9FF4-914D-9D24-1E93275AFCE8}"/>
              </a:ext>
            </a:extLst>
          </p:cNvPr>
          <p:cNvSpPr/>
          <p:nvPr/>
        </p:nvSpPr>
        <p:spPr>
          <a:xfrm>
            <a:off x="662496" y="4034784"/>
            <a:ext cx="106824" cy="8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="" xmlns:a16="http://schemas.microsoft.com/office/drawing/2014/main" id="{1E08C825-647E-EA41-B1D8-AD460C3FFC50}"/>
              </a:ext>
            </a:extLst>
          </p:cNvPr>
          <p:cNvSpPr/>
          <p:nvPr/>
        </p:nvSpPr>
        <p:spPr>
          <a:xfrm>
            <a:off x="674139" y="4233759"/>
            <a:ext cx="83528" cy="14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>
              <a:defRPr/>
            </a:pPr>
            <a:endParaRPr sz="10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2">
            <a:extLst>
              <a:ext uri="{FF2B5EF4-FFF2-40B4-BE49-F238E27FC236}">
                <a16:creationId xmlns="" xmlns:a16="http://schemas.microsoft.com/office/drawing/2014/main" id="{D122FEB2-56DA-E449-81F3-4C5C03532B07}"/>
              </a:ext>
            </a:extLst>
          </p:cNvPr>
          <p:cNvSpPr/>
          <p:nvPr/>
        </p:nvSpPr>
        <p:spPr>
          <a:xfrm flipV="1">
            <a:off x="339018" y="920705"/>
            <a:ext cx="11240839" cy="45716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22" y="0"/>
                </a:lnTo>
              </a:path>
            </a:pathLst>
          </a:custGeom>
          <a:ln w="10470">
            <a:solidFill>
              <a:srgbClr val="FF2E34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="" xmlns:a16="http://schemas.microsoft.com/office/drawing/2014/main" id="{4ADCD55E-FD8B-D544-BA7B-C1AFE083C2FF}"/>
              </a:ext>
            </a:extLst>
          </p:cNvPr>
          <p:cNvSpPr txBox="1">
            <a:spLocks/>
          </p:cNvSpPr>
          <p:nvPr/>
        </p:nvSpPr>
        <p:spPr>
          <a:xfrm>
            <a:off x="502659" y="409726"/>
            <a:ext cx="2577352" cy="28951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defTabSz="914358">
              <a:lnSpc>
                <a:spcPts val="2201"/>
              </a:lnSpc>
              <a:spcBef>
                <a:spcPts val="58"/>
              </a:spcBef>
              <a:defRPr/>
            </a:pPr>
            <a:r>
              <a:rPr lang="es-ES" sz="2001" b="1" spc="-15" dirty="0">
                <a:solidFill>
                  <a:srgbClr val="EC1B23"/>
                </a:solidFill>
                <a:latin typeface="Calibri"/>
                <a:cs typeface="Calibri"/>
              </a:rPr>
              <a:t>PÁGINA WEB</a:t>
            </a:r>
            <a:endParaRPr lang="es-PE" sz="200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0">
            <a:extLst>
              <a:ext uri="{FF2B5EF4-FFF2-40B4-BE49-F238E27FC236}">
                <a16:creationId xmlns="" xmlns:a16="http://schemas.microsoft.com/office/drawing/2014/main" id="{10202989-A33E-9145-8DFD-EB9EFF947CCB}"/>
              </a:ext>
            </a:extLst>
          </p:cNvPr>
          <p:cNvSpPr/>
          <p:nvPr/>
        </p:nvSpPr>
        <p:spPr>
          <a:xfrm>
            <a:off x="373974" y="269842"/>
            <a:ext cx="272992" cy="272992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0" y="449860"/>
                </a:moveTo>
                <a:lnTo>
                  <a:pt x="0" y="0"/>
                </a:lnTo>
                <a:lnTo>
                  <a:pt x="449850" y="0"/>
                </a:lnTo>
              </a:path>
            </a:pathLst>
          </a:custGeom>
          <a:ln w="57359">
            <a:solidFill>
              <a:srgbClr val="EC1B23"/>
            </a:solidFill>
          </a:ln>
        </p:spPr>
        <p:txBody>
          <a:bodyPr wrap="square" lIns="0" tIns="0" rIns="0" bIns="0" rtlCol="0"/>
          <a:lstStyle/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A17A1AA-FCAE-3F41-A0A1-771BBE59C897}"/>
              </a:ext>
            </a:extLst>
          </p:cNvPr>
          <p:cNvSpPr txBox="1"/>
          <p:nvPr/>
        </p:nvSpPr>
        <p:spPr>
          <a:xfrm>
            <a:off x="2449547" y="2905780"/>
            <a:ext cx="9597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 nuesta página para conocer más sobre OxI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352BC4F4-8FF4-B44C-BF86-71D48B71BC70}"/>
              </a:ext>
            </a:extLst>
          </p:cNvPr>
          <p:cNvGrpSpPr/>
          <p:nvPr/>
        </p:nvGrpSpPr>
        <p:grpSpPr>
          <a:xfrm>
            <a:off x="1073450" y="3582061"/>
            <a:ext cx="10403441" cy="545639"/>
            <a:chOff x="1641902" y="501215"/>
            <a:chExt cx="2892402" cy="954107"/>
          </a:xfrm>
          <a:solidFill>
            <a:srgbClr val="FF0000"/>
          </a:solidFill>
        </p:grpSpPr>
        <p:sp>
          <p:nvSpPr>
            <p:cNvPr id="8" name="Rectángulo: esquinas redondeadas 111">
              <a:extLst>
                <a:ext uri="{FF2B5EF4-FFF2-40B4-BE49-F238E27FC236}">
                  <a16:creationId xmlns="" xmlns:a16="http://schemas.microsoft.com/office/drawing/2014/main" id="{A67956BE-4625-FE4A-95C6-8017C788B11F}"/>
                </a:ext>
              </a:extLst>
            </p:cNvPr>
            <p:cNvSpPr/>
            <p:nvPr/>
          </p:nvSpPr>
          <p:spPr>
            <a:xfrm>
              <a:off x="1641902" y="523013"/>
              <a:ext cx="2892402" cy="9118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023FFE7E-380F-8044-8628-87EE6F518F08}"/>
                </a:ext>
              </a:extLst>
            </p:cNvPr>
            <p:cNvSpPr txBox="1"/>
            <p:nvPr/>
          </p:nvSpPr>
          <p:spPr>
            <a:xfrm>
              <a:off x="1796734" y="501215"/>
              <a:ext cx="2712691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https://sites.google.com/vivienda.gob.pe/mvcs-oxi/inicio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EDDEC57-C25C-F346-BDAF-60E5C0281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985" y="3589140"/>
            <a:ext cx="508034" cy="5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2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9D8C778F-8D7D-F942-B782-8D073C7BFC88}"/>
              </a:ext>
            </a:extLst>
          </p:cNvPr>
          <p:cNvGrpSpPr/>
          <p:nvPr/>
        </p:nvGrpSpPr>
        <p:grpSpPr>
          <a:xfrm>
            <a:off x="4927694" y="450562"/>
            <a:ext cx="10943770" cy="5709285"/>
            <a:chOff x="4596618" y="182548"/>
            <a:chExt cx="10943770" cy="5709285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71F5240B-52EA-C04F-80F6-ED597E385B51}"/>
                </a:ext>
              </a:extLst>
            </p:cNvPr>
            <p:cNvGrpSpPr/>
            <p:nvPr/>
          </p:nvGrpSpPr>
          <p:grpSpPr>
            <a:xfrm>
              <a:off x="4864739" y="1532360"/>
              <a:ext cx="10675649" cy="4165829"/>
              <a:chOff x="2815199" y="633727"/>
              <a:chExt cx="10675649" cy="4165829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="" xmlns:a16="http://schemas.microsoft.com/office/drawing/2014/main" id="{0063E1DC-1463-D749-B1F2-8D8D89B912A7}"/>
                  </a:ext>
                </a:extLst>
              </p:cNvPr>
              <p:cNvGrpSpPr/>
              <p:nvPr/>
            </p:nvGrpSpPr>
            <p:grpSpPr>
              <a:xfrm>
                <a:off x="2815199" y="633727"/>
                <a:ext cx="10675649" cy="4165829"/>
                <a:chOff x="7466028" y="1192619"/>
                <a:chExt cx="4730414" cy="184589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="" xmlns:a16="http://schemas.microsoft.com/office/drawing/2014/main" id="{987521A9-FD4A-4AA9-9DFD-AC6C3187ABE8}"/>
                    </a:ext>
                  </a:extLst>
                </p:cNvPr>
                <p:cNvSpPr/>
                <p:nvPr/>
              </p:nvSpPr>
              <p:spPr>
                <a:xfrm>
                  <a:off x="7466028" y="2285532"/>
                  <a:ext cx="191451" cy="191451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7BDC3574-6269-40FE-AD06-9DE759F44484}"/>
                    </a:ext>
                  </a:extLst>
                </p:cNvPr>
                <p:cNvSpPr/>
                <p:nvPr/>
              </p:nvSpPr>
              <p:spPr>
                <a:xfrm>
                  <a:off x="7466028" y="1744390"/>
                  <a:ext cx="191451" cy="191451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C1BDF5BE-ADF4-4522-B5F1-B7B69C3F2F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1755" y="1467081"/>
                  <a:ext cx="0" cy="220150"/>
                </a:xfrm>
                <a:prstGeom prst="line">
                  <a:avLst/>
                </a:prstGeom>
                <a:ln w="15875" cmpd="sng">
                  <a:solidFill>
                    <a:schemeClr val="tx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94BFD578-CD82-4A49-9422-7E564FF62DE9}"/>
                    </a:ext>
                  </a:extLst>
                </p:cNvPr>
                <p:cNvSpPr/>
                <p:nvPr/>
              </p:nvSpPr>
              <p:spPr>
                <a:xfrm>
                  <a:off x="7466029" y="1232983"/>
                  <a:ext cx="191451" cy="191451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4C2CC58B-CD10-4E09-A7AB-F2985DEB1EB3}"/>
                    </a:ext>
                  </a:extLst>
                </p:cNvPr>
                <p:cNvSpPr txBox="1"/>
                <p:nvPr/>
              </p:nvSpPr>
              <p:spPr>
                <a:xfrm>
                  <a:off x="7868194" y="1192619"/>
                  <a:ext cx="4328248" cy="231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PE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Diagnóstico </a:t>
                  </a:r>
                  <a:r>
                    <a:rPr lang="es-PE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del Sector Saneamiento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255232E5-7EAF-432E-B2BC-0A6524CB94EF}"/>
                    </a:ext>
                  </a:extLst>
                </p:cNvPr>
                <p:cNvSpPr/>
                <p:nvPr/>
              </p:nvSpPr>
              <p:spPr>
                <a:xfrm>
                  <a:off x="7466028" y="2827508"/>
                  <a:ext cx="191451" cy="191451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548FE47C-E3DF-4950-9938-FC50E0038A06}"/>
                    </a:ext>
                  </a:extLst>
                </p:cNvPr>
                <p:cNvSpPr txBox="1"/>
                <p:nvPr/>
              </p:nvSpPr>
              <p:spPr>
                <a:xfrm>
                  <a:off x="7868194" y="1722503"/>
                  <a:ext cx="3650331" cy="231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PE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Estrategias de </a:t>
                  </a:r>
                  <a:r>
                    <a:rPr lang="es-PE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Intervención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03924FF3-E6FD-4132-B22D-9F526BC5D308}"/>
                    </a:ext>
                  </a:extLst>
                </p:cNvPr>
                <p:cNvSpPr txBox="1"/>
                <p:nvPr/>
              </p:nvSpPr>
              <p:spPr>
                <a:xfrm>
                  <a:off x="7868194" y="2276787"/>
                  <a:ext cx="3650330" cy="231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PE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Cartera de </a:t>
                  </a:r>
                  <a:r>
                    <a:rPr lang="es-PE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Proyectos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46C50907-4998-46D4-A808-FA65D3A1E0FA}"/>
                    </a:ext>
                  </a:extLst>
                </p:cNvPr>
                <p:cNvSpPr txBox="1"/>
                <p:nvPr/>
              </p:nvSpPr>
              <p:spPr>
                <a:xfrm>
                  <a:off x="7868194" y="2806671"/>
                  <a:ext cx="3067007" cy="231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PE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Estrategias </a:t>
                  </a:r>
                  <a:r>
                    <a:rPr lang="es-PE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</a:rPr>
                    <a:t>Institucionales</a:t>
                  </a:r>
                </a:p>
              </p:txBody>
            </p:sp>
          </p:grpSp>
          <p:cxnSp>
            <p:nvCxnSpPr>
              <p:cNvPr id="34" name="Straight Connector 18">
                <a:extLst>
                  <a:ext uri="{FF2B5EF4-FFF2-40B4-BE49-F238E27FC236}">
                    <a16:creationId xmlns="" xmlns:a16="http://schemas.microsoft.com/office/drawing/2014/main" id="{0E4FDE49-E764-1B47-B2F5-F2F524D3A1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5981" y="2461825"/>
                <a:ext cx="0" cy="496837"/>
              </a:xfrm>
              <a:prstGeom prst="line">
                <a:avLst/>
              </a:prstGeom>
              <a:ln w="15875" cmpd="sng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8">
                <a:extLst>
                  <a:ext uri="{FF2B5EF4-FFF2-40B4-BE49-F238E27FC236}">
                    <a16:creationId xmlns="" xmlns:a16="http://schemas.microsoft.com/office/drawing/2014/main" id="{C8ECA263-8DD8-F240-BE2E-EFFCAD6A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0722" y="3670520"/>
                <a:ext cx="0" cy="496837"/>
              </a:xfrm>
              <a:prstGeom prst="line">
                <a:avLst/>
              </a:prstGeom>
              <a:ln w="15875" cmpd="sng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10">
              <a:extLst>
                <a:ext uri="{FF2B5EF4-FFF2-40B4-BE49-F238E27FC236}">
                  <a16:creationId xmlns="" xmlns:a16="http://schemas.microsoft.com/office/drawing/2014/main" id="{5072428F-7E6A-B846-A8FF-C7E3ED3A2A22}"/>
                </a:ext>
              </a:extLst>
            </p:cNvPr>
            <p:cNvSpPr/>
            <p:nvPr/>
          </p:nvSpPr>
          <p:spPr>
            <a:xfrm rot="5400000">
              <a:off x="7793033" y="-2117236"/>
              <a:ext cx="83693" cy="63011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59000"/>
                  </a:schemeClr>
                </a:gs>
                <a:gs pos="95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="" xmlns:a16="http://schemas.microsoft.com/office/drawing/2014/main" id="{08CC477E-4BBD-A24C-B14C-6835165CCA00}"/>
                </a:ext>
              </a:extLst>
            </p:cNvPr>
            <p:cNvSpPr txBox="1"/>
            <p:nvPr/>
          </p:nvSpPr>
          <p:spPr>
            <a:xfrm>
              <a:off x="4596618" y="182548"/>
              <a:ext cx="346834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5400" b="1" dirty="0">
                  <a:solidFill>
                    <a:srgbClr val="E3000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Contenido</a:t>
              </a:r>
            </a:p>
            <a:p>
              <a:endParaRPr lang="es-PE" sz="1400" dirty="0">
                <a:solidFill>
                  <a:srgbClr val="E30004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A116B6D0-75A5-774B-87EC-5F4645DF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967" y="4984221"/>
              <a:ext cx="907612" cy="90761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443F7BD1-0CB0-0543-98BE-EC9BDC1D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6618" y="3696167"/>
              <a:ext cx="937961" cy="93796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2078181A-0C2D-B94F-B494-E0542D8AA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6618" y="2493451"/>
              <a:ext cx="937961" cy="93796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A30E988A-F4C9-4B4D-B3C8-C66474D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1802" y="1363007"/>
              <a:ext cx="932777" cy="932777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67177FF-6B9A-B348-8BBD-B52BC294C6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39206"/>
          <a:stretch/>
        </p:blipFill>
        <p:spPr>
          <a:xfrm>
            <a:off x="0" y="7659"/>
            <a:ext cx="4067503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B1CE538-309E-6C4F-B1D1-4B30E1225C64}"/>
              </a:ext>
            </a:extLst>
          </p:cNvPr>
          <p:cNvSpPr/>
          <p:nvPr/>
        </p:nvSpPr>
        <p:spPr>
          <a:xfrm>
            <a:off x="0" y="7659"/>
            <a:ext cx="4067503" cy="6850341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9000"/>
                </a:schemeClr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  <a:gs pos="86000">
                <a:schemeClr val="tx2">
                  <a:lumMod val="40000"/>
                  <a:lumOff val="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91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="" xmlns:a16="http://schemas.microsoft.com/office/drawing/2014/main" id="{F753ECDE-C194-9140-BC2B-599D328415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-159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D158BED-6A58-4DC8-A027-015D71A70A31}"/>
              </a:ext>
            </a:extLst>
          </p:cNvPr>
          <p:cNvSpPr/>
          <p:nvPr/>
        </p:nvSpPr>
        <p:spPr>
          <a:xfrm>
            <a:off x="-1590" y="0"/>
            <a:ext cx="12192000" cy="6858000"/>
          </a:xfrm>
          <a:prstGeom prst="rect">
            <a:avLst/>
          </a:prstGeom>
          <a:gradFill flip="none" rotWithShape="1">
            <a:gsLst>
              <a:gs pos="82000">
                <a:srgbClr val="E22B34"/>
              </a:gs>
              <a:gs pos="20000">
                <a:schemeClr val="tx2">
                  <a:alpha val="0"/>
                </a:schemeClr>
              </a:gs>
              <a:gs pos="100000">
                <a:srgbClr val="E3000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5CB8A6D-37D4-CE4A-A9CD-3956AD89F038}"/>
              </a:ext>
            </a:extLst>
          </p:cNvPr>
          <p:cNvSpPr txBox="1"/>
          <p:nvPr/>
        </p:nvSpPr>
        <p:spPr>
          <a:xfrm>
            <a:off x="331078" y="1891859"/>
            <a:ext cx="5344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POR</a:t>
            </a:r>
          </a:p>
          <a:p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75F54A2-4787-CF40-A1E2-71F16FD74543}"/>
              </a:ext>
            </a:extLst>
          </p:cNvPr>
          <p:cNvSpPr txBox="1"/>
          <p:nvPr/>
        </p:nvSpPr>
        <p:spPr>
          <a:xfrm>
            <a:off x="331078" y="2626141"/>
            <a:ext cx="5344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IMPUESTOS</a:t>
            </a:r>
          </a:p>
          <a:p>
            <a:endParaRPr lang="es-PE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7099B3A-90CA-0C41-A74D-25B428A9B0D5}"/>
              </a:ext>
            </a:extLst>
          </p:cNvPr>
          <p:cNvSpPr/>
          <p:nvPr/>
        </p:nvSpPr>
        <p:spPr>
          <a:xfrm>
            <a:off x="0" y="2128342"/>
            <a:ext cx="189186" cy="13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7D39E66-1257-044C-BDB3-43A4EFA97F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5179" y="5806558"/>
            <a:ext cx="2784365" cy="57409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835A3AF-770D-1841-88FF-DA779C8B7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65" y="5616751"/>
            <a:ext cx="2564883" cy="98900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B7A56F8-441F-334F-9EE4-42A8B1AAFFE3}"/>
              </a:ext>
            </a:extLst>
          </p:cNvPr>
          <p:cNvSpPr/>
          <p:nvPr/>
        </p:nvSpPr>
        <p:spPr>
          <a:xfrm>
            <a:off x="463775" y="3780303"/>
            <a:ext cx="1095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4578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21B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30E988A-F4C9-4B4D-B3C8-C66474D892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4964"/>
            <a:ext cx="932777" cy="932777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932776" y="1810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Diagnóstico </a:t>
            </a: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del Sector Saneamiento en el Perú</a:t>
            </a:r>
          </a:p>
        </p:txBody>
      </p:sp>
      <p:sp>
        <p:nvSpPr>
          <p:cNvPr id="38" name="Rectángulo redondeado 95">
            <a:extLst>
              <a:ext uri="{FF2B5EF4-FFF2-40B4-BE49-F238E27FC236}">
                <a16:creationId xmlns="" xmlns:a16="http://schemas.microsoft.com/office/drawing/2014/main" id="{A2D15892-393F-D64B-ACF6-F75A294B3578}"/>
              </a:ext>
            </a:extLst>
          </p:cNvPr>
          <p:cNvSpPr/>
          <p:nvPr/>
        </p:nvSpPr>
        <p:spPr>
          <a:xfrm>
            <a:off x="4856541" y="5282616"/>
            <a:ext cx="6353400" cy="10065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su mayoría, los Servicios de Saneamiento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son autofinanciables</a:t>
            </a:r>
            <a:r>
              <a:rPr kumimoji="0" lang="es-PE" alt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PE" altLang="es-P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3039CCD4-D7FA-4045-9297-950DB0C0449E}"/>
              </a:ext>
            </a:extLst>
          </p:cNvPr>
          <p:cNvSpPr/>
          <p:nvPr/>
        </p:nvSpPr>
        <p:spPr>
          <a:xfrm>
            <a:off x="2906511" y="3290002"/>
            <a:ext cx="3886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440;g89e98fb679_0_937">
            <a:extLst>
              <a:ext uri="{FF2B5EF4-FFF2-40B4-BE49-F238E27FC236}">
                <a16:creationId xmlns="" xmlns:a16="http://schemas.microsoft.com/office/drawing/2014/main" id="{4FF5C83F-1989-C94D-8BA9-B6DEB0CAA7F7}"/>
              </a:ext>
            </a:extLst>
          </p:cNvPr>
          <p:cNvSpPr txBox="1"/>
          <p:nvPr/>
        </p:nvSpPr>
        <p:spPr>
          <a:xfrm>
            <a:off x="4859683" y="2406347"/>
            <a:ext cx="4776332" cy="69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50" tIns="58650" rIns="58650" bIns="5865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7.4 Millones (23%)</a:t>
            </a: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 personas no acceden a alcantarillado o eliminación sanitaria de excretas.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AAE03C7E-11A8-C44C-BEA4-0B36BA3CAFAC}"/>
              </a:ext>
            </a:extLst>
          </p:cNvPr>
          <p:cNvSpPr/>
          <p:nvPr/>
        </p:nvSpPr>
        <p:spPr>
          <a:xfrm>
            <a:off x="4859683" y="3679898"/>
            <a:ext cx="4908309" cy="99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650" tIns="58650" rIns="58650" bIns="5865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44546A"/>
              </a:buClr>
              <a:buSzPts val="1100"/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Solo el 44 %</a:t>
            </a: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del agua residual captada por las Empresas Prestadoras de Servicios de Saneamiento (EPS) ingresa a la PTAR y tiene tratamiento adecuado.</a:t>
            </a: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98112FB-3C56-544A-970C-18E2465F1E9C}"/>
              </a:ext>
            </a:extLst>
          </p:cNvPr>
          <p:cNvSpPr/>
          <p:nvPr/>
        </p:nvSpPr>
        <p:spPr>
          <a:xfrm>
            <a:off x="4859683" y="1172723"/>
            <a:ext cx="436155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44546A"/>
              </a:buClr>
              <a:buSzPts val="1100"/>
            </a:pPr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3 Millones (9%) </a:t>
            </a: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 peruanos sin acceso al agua por red pública.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="" xmlns:a16="http://schemas.microsoft.com/office/drawing/2014/main" id="{9FA53E12-8146-F74C-B3A8-5BF3D58E8B41}"/>
              </a:ext>
            </a:extLst>
          </p:cNvPr>
          <p:cNvSpPr/>
          <p:nvPr/>
        </p:nvSpPr>
        <p:spPr>
          <a:xfrm rot="10800000">
            <a:off x="3150197" y="556875"/>
            <a:ext cx="83693" cy="6301125"/>
          </a:xfrm>
          <a:prstGeom prst="rect">
            <a:avLst/>
          </a:prstGeom>
          <a:gradFill flip="none" rotWithShape="1">
            <a:gsLst>
              <a:gs pos="0">
                <a:srgbClr val="0F657C"/>
              </a:gs>
              <a:gs pos="61000">
                <a:srgbClr val="21B1D6"/>
              </a:gs>
              <a:gs pos="100000">
                <a:srgbClr val="21B1D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A6E4C86-5744-9A43-9C7C-684D6F6F47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6946" y="1102957"/>
            <a:ext cx="730596" cy="8833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76319FA-AF83-A44F-AE15-32903C8EE8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7506" y="2331237"/>
            <a:ext cx="591564" cy="8436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8A1EE3C-352D-3E4F-80DF-DA6C1CCEE0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7506" y="3790083"/>
            <a:ext cx="778762" cy="8835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DE10D2D-FECC-3E49-9830-AE6948D400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7506" y="5282616"/>
            <a:ext cx="802459" cy="9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>
            <a:extLst>
              <a:ext uri="{FF2B5EF4-FFF2-40B4-BE49-F238E27FC236}">
                <a16:creationId xmlns="" xmlns:a16="http://schemas.microsoft.com/office/drawing/2014/main" id="{BD280D31-2B19-944A-96DA-B46435304F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081" y="3107647"/>
            <a:ext cx="10056155" cy="29709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F9B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078181A-0C2D-B94F-B494-E0542D8AA8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6" y="34964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Estrategias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Intervención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33FE7C7F-20A0-7B40-AE7D-F080B7B07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756" y="1349486"/>
            <a:ext cx="7704487" cy="6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PE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El</a:t>
            </a:r>
            <a:r>
              <a:rPr kumimoji="0" lang="es-ES" altLang="es-ES" sz="24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MVCS </a:t>
            </a: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</a:t>
            </a:r>
            <a:r>
              <a:rPr kumimoji="0" lang="es-ES" altLang="es-ES" sz="24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diversas estrategias para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el cierre de brechas en los servicios de saneamiento.</a:t>
            </a:r>
            <a:endParaRPr kumimoji="0" lang="es-ES" altLang="es-E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PE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37" name="CuadroTexto 5">
            <a:extLst>
              <a:ext uri="{FF2B5EF4-FFF2-40B4-BE49-F238E27FC236}">
                <a16:creationId xmlns="" xmlns:a16="http://schemas.microsoft.com/office/drawing/2014/main" id="{E897152F-D8A6-7641-817B-03BBACC7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435" y="5215027"/>
            <a:ext cx="248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alt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Asociaciones Público Privadas (APP) </a:t>
            </a:r>
          </a:p>
        </p:txBody>
      </p:sp>
      <p:sp>
        <p:nvSpPr>
          <p:cNvPr id="38" name="CuadroTexto 5">
            <a:extLst>
              <a:ext uri="{FF2B5EF4-FFF2-40B4-BE49-F238E27FC236}">
                <a16:creationId xmlns="" xmlns:a16="http://schemas.microsoft.com/office/drawing/2014/main" id="{696BF852-4905-E040-97A5-94522DB5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901" y="3498394"/>
            <a:ext cx="190474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Inversión Privada</a:t>
            </a:r>
          </a:p>
        </p:txBody>
      </p:sp>
      <p:sp>
        <p:nvSpPr>
          <p:cNvPr id="39" name="CuadroTexto 5">
            <a:extLst>
              <a:ext uri="{FF2B5EF4-FFF2-40B4-BE49-F238E27FC236}">
                <a16:creationId xmlns="" xmlns:a16="http://schemas.microsoft.com/office/drawing/2014/main" id="{8C028516-FA3E-6D4C-9E26-701810F7C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701" y="5094368"/>
            <a:ext cx="2355991" cy="44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PE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Obras por </a:t>
            </a:r>
          </a:p>
          <a:p>
            <a:pPr algn="ctr"/>
            <a:r>
              <a:rPr lang="es-PE" altLang="es-PE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Impuestos (OxI)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39D4D08E-D784-9A47-8E72-35B41244C917}"/>
              </a:ext>
            </a:extLst>
          </p:cNvPr>
          <p:cNvSpPr txBox="1"/>
          <p:nvPr/>
        </p:nvSpPr>
        <p:spPr>
          <a:xfrm>
            <a:off x="9093090" y="3560173"/>
            <a:ext cx="2088345" cy="19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Régimen Especial</a:t>
            </a:r>
          </a:p>
          <a:p>
            <a:pPr algn="ctr"/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P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 de Suministro de agua agua y/o de Tratamiento de Aguas Residuales (Decreto Urgencia </a:t>
            </a:r>
          </a:p>
          <a:p>
            <a:pPr algn="ctr"/>
            <a:r>
              <a:rPr lang="es-P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N° 011-2020)</a:t>
            </a:r>
          </a:p>
        </p:txBody>
      </p:sp>
      <p:sp>
        <p:nvSpPr>
          <p:cNvPr id="53" name="CuadroTexto 5">
            <a:extLst>
              <a:ext uri="{FF2B5EF4-FFF2-40B4-BE49-F238E27FC236}">
                <a16:creationId xmlns="" xmlns:a16="http://schemas.microsoft.com/office/drawing/2014/main" id="{8DECFE7C-721B-024D-92B5-BFE2CEEE8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608" y="3334001"/>
            <a:ext cx="190474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58650" tIns="58650" rIns="58650" bIns="58650" anchor="t" anchorCtr="0">
            <a:noAutofit/>
          </a:bodyPr>
          <a:lstStyle>
            <a:defPPr>
              <a:defRPr lang="es-PE"/>
            </a:defPPr>
            <a:lvl1pPr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Calibri"/>
              <a:buNone/>
              <a:defRPr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Inversión Pública con participación del sector privado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951EDCE7-8144-5547-825A-940AC658DD3C}"/>
              </a:ext>
            </a:extLst>
          </p:cNvPr>
          <p:cNvSpPr/>
          <p:nvPr/>
        </p:nvSpPr>
        <p:spPr>
          <a:xfrm>
            <a:off x="1342050" y="3498394"/>
            <a:ext cx="2042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Inversión Pública</a:t>
            </a:r>
          </a:p>
          <a:p>
            <a:pPr algn="ctr"/>
            <a:r>
              <a:rPr lang="es-PE" alt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(transferencias y cooperación internacional reembolsable y </a:t>
            </a:r>
          </a:p>
          <a:p>
            <a:pPr algn="ct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rembolsable, núcleos ejecutores)</a:t>
            </a:r>
          </a:p>
        </p:txBody>
      </p:sp>
      <p:grpSp>
        <p:nvGrpSpPr>
          <p:cNvPr id="41" name="Google Shape;444;g89e98fb679_0_937">
            <a:extLst>
              <a:ext uri="{FF2B5EF4-FFF2-40B4-BE49-F238E27FC236}">
                <a16:creationId xmlns="" xmlns:a16="http://schemas.microsoft.com/office/drawing/2014/main" id="{DBD00439-A0F5-3244-BE1A-E929CAC26937}"/>
              </a:ext>
            </a:extLst>
          </p:cNvPr>
          <p:cNvGrpSpPr/>
          <p:nvPr/>
        </p:nvGrpSpPr>
        <p:grpSpPr>
          <a:xfrm>
            <a:off x="1942752" y="2574495"/>
            <a:ext cx="771378" cy="753083"/>
            <a:chOff x="0" y="0"/>
            <a:chExt cx="540900" cy="538200"/>
          </a:xfrm>
        </p:grpSpPr>
        <p:sp>
          <p:nvSpPr>
            <p:cNvPr id="42" name="Google Shape;445;g89e98fb679_0_937">
              <a:extLst>
                <a:ext uri="{FF2B5EF4-FFF2-40B4-BE49-F238E27FC236}">
                  <a16:creationId xmlns="" xmlns:a16="http://schemas.microsoft.com/office/drawing/2014/main" id="{25E161A2-EB11-E343-8486-D1D27F302847}"/>
                </a:ext>
              </a:extLst>
            </p:cNvPr>
            <p:cNvSpPr/>
            <p:nvPr/>
          </p:nvSpPr>
          <p:spPr>
            <a:xfrm>
              <a:off x="0" y="0"/>
              <a:ext cx="540900" cy="538200"/>
            </a:xfrm>
            <a:prstGeom prst="ellipse">
              <a:avLst/>
            </a:prstGeom>
            <a:solidFill>
              <a:srgbClr val="AAD4AC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467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46;g89e98fb679_0_937">
              <a:extLst>
                <a:ext uri="{FF2B5EF4-FFF2-40B4-BE49-F238E27FC236}">
                  <a16:creationId xmlns="" xmlns:a16="http://schemas.microsoft.com/office/drawing/2014/main" id="{6CA74EBB-847C-AA40-A640-71054E89405B}"/>
                </a:ext>
              </a:extLst>
            </p:cNvPr>
            <p:cNvSpPr txBox="1"/>
            <p:nvPr/>
          </p:nvSpPr>
          <p:spPr>
            <a:xfrm>
              <a:off x="79213" y="92441"/>
              <a:ext cx="3825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</a:pPr>
              <a:r>
                <a:rPr lang="es" sz="2800" b="1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600" kern="0" dirty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444;g89e98fb679_0_937">
            <a:extLst>
              <a:ext uri="{FF2B5EF4-FFF2-40B4-BE49-F238E27FC236}">
                <a16:creationId xmlns="" xmlns:a16="http://schemas.microsoft.com/office/drawing/2014/main" id="{399B9D11-7428-B845-AE7C-4B2C49832A43}"/>
              </a:ext>
            </a:extLst>
          </p:cNvPr>
          <p:cNvGrpSpPr/>
          <p:nvPr/>
        </p:nvGrpSpPr>
        <p:grpSpPr>
          <a:xfrm>
            <a:off x="4459865" y="2574495"/>
            <a:ext cx="771378" cy="753083"/>
            <a:chOff x="0" y="0"/>
            <a:chExt cx="540900" cy="538200"/>
          </a:xfrm>
        </p:grpSpPr>
        <p:sp>
          <p:nvSpPr>
            <p:cNvPr id="58" name="Google Shape;445;g89e98fb679_0_937">
              <a:extLst>
                <a:ext uri="{FF2B5EF4-FFF2-40B4-BE49-F238E27FC236}">
                  <a16:creationId xmlns="" xmlns:a16="http://schemas.microsoft.com/office/drawing/2014/main" id="{42756532-17BE-4849-A932-3E1858C49F4D}"/>
                </a:ext>
              </a:extLst>
            </p:cNvPr>
            <p:cNvSpPr/>
            <p:nvPr/>
          </p:nvSpPr>
          <p:spPr>
            <a:xfrm>
              <a:off x="0" y="0"/>
              <a:ext cx="540900" cy="538200"/>
            </a:xfrm>
            <a:prstGeom prst="ellipse">
              <a:avLst/>
            </a:prstGeom>
            <a:solidFill>
              <a:srgbClr val="F9BD03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467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46;g89e98fb679_0_937">
              <a:extLst>
                <a:ext uri="{FF2B5EF4-FFF2-40B4-BE49-F238E27FC236}">
                  <a16:creationId xmlns="" xmlns:a16="http://schemas.microsoft.com/office/drawing/2014/main" id="{014231EC-2B72-1C41-8034-7E68E2EC626F}"/>
                </a:ext>
              </a:extLst>
            </p:cNvPr>
            <p:cNvSpPr txBox="1"/>
            <p:nvPr/>
          </p:nvSpPr>
          <p:spPr>
            <a:xfrm>
              <a:off x="79213" y="92441"/>
              <a:ext cx="3825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</a:pPr>
              <a:r>
                <a:rPr lang="es" sz="2800" b="1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kern="0" dirty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444;g89e98fb679_0_937">
            <a:extLst>
              <a:ext uri="{FF2B5EF4-FFF2-40B4-BE49-F238E27FC236}">
                <a16:creationId xmlns="" xmlns:a16="http://schemas.microsoft.com/office/drawing/2014/main" id="{0E3EA7CC-D261-FE4F-BCB0-0F86F44E96B2}"/>
              </a:ext>
            </a:extLst>
          </p:cNvPr>
          <p:cNvGrpSpPr/>
          <p:nvPr/>
        </p:nvGrpSpPr>
        <p:grpSpPr>
          <a:xfrm>
            <a:off x="7089943" y="2621629"/>
            <a:ext cx="771378" cy="753083"/>
            <a:chOff x="0" y="0"/>
            <a:chExt cx="540900" cy="538200"/>
          </a:xfrm>
        </p:grpSpPr>
        <p:sp>
          <p:nvSpPr>
            <p:cNvPr id="61" name="Google Shape;445;g89e98fb679_0_937">
              <a:extLst>
                <a:ext uri="{FF2B5EF4-FFF2-40B4-BE49-F238E27FC236}">
                  <a16:creationId xmlns="" xmlns:a16="http://schemas.microsoft.com/office/drawing/2014/main" id="{714D707B-68BA-9141-BBE7-E9424637BA23}"/>
                </a:ext>
              </a:extLst>
            </p:cNvPr>
            <p:cNvSpPr/>
            <p:nvPr/>
          </p:nvSpPr>
          <p:spPr>
            <a:xfrm>
              <a:off x="0" y="0"/>
              <a:ext cx="540900" cy="538200"/>
            </a:xfrm>
            <a:prstGeom prst="ellipse">
              <a:avLst/>
            </a:prstGeom>
            <a:solidFill>
              <a:srgbClr val="95C5D7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467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46;g89e98fb679_0_937">
              <a:extLst>
                <a:ext uri="{FF2B5EF4-FFF2-40B4-BE49-F238E27FC236}">
                  <a16:creationId xmlns="" xmlns:a16="http://schemas.microsoft.com/office/drawing/2014/main" id="{F58703A7-8E38-3C46-9880-B218D9C52CA2}"/>
                </a:ext>
              </a:extLst>
            </p:cNvPr>
            <p:cNvSpPr txBox="1"/>
            <p:nvPr/>
          </p:nvSpPr>
          <p:spPr>
            <a:xfrm>
              <a:off x="79213" y="92441"/>
              <a:ext cx="3825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</a:pPr>
              <a:r>
                <a:rPr lang="es" sz="2800" b="1" kern="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3</a:t>
              </a:r>
              <a:endParaRPr sz="1600" kern="0" dirty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444;g89e98fb679_0_937">
            <a:extLst>
              <a:ext uri="{FF2B5EF4-FFF2-40B4-BE49-F238E27FC236}">
                <a16:creationId xmlns="" xmlns:a16="http://schemas.microsoft.com/office/drawing/2014/main" id="{5CE706A0-408D-E24E-97A7-CA441AF4A310}"/>
              </a:ext>
            </a:extLst>
          </p:cNvPr>
          <p:cNvGrpSpPr/>
          <p:nvPr/>
        </p:nvGrpSpPr>
        <p:grpSpPr>
          <a:xfrm>
            <a:off x="9720022" y="2649910"/>
            <a:ext cx="771378" cy="753083"/>
            <a:chOff x="0" y="0"/>
            <a:chExt cx="540900" cy="538200"/>
          </a:xfrm>
        </p:grpSpPr>
        <p:sp>
          <p:nvSpPr>
            <p:cNvPr id="64" name="Google Shape;445;g89e98fb679_0_937">
              <a:extLst>
                <a:ext uri="{FF2B5EF4-FFF2-40B4-BE49-F238E27FC236}">
                  <a16:creationId xmlns="" xmlns:a16="http://schemas.microsoft.com/office/drawing/2014/main" id="{2D4252A2-DAB0-2A40-97E0-23E4681BA2EC}"/>
                </a:ext>
              </a:extLst>
            </p:cNvPr>
            <p:cNvSpPr/>
            <p:nvPr/>
          </p:nvSpPr>
          <p:spPr>
            <a:xfrm>
              <a:off x="0" y="0"/>
              <a:ext cx="540900" cy="538200"/>
            </a:xfrm>
            <a:prstGeom prst="ellipse">
              <a:avLst/>
            </a:prstGeom>
            <a:solidFill>
              <a:srgbClr val="FF6F6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467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46;g89e98fb679_0_937">
              <a:extLst>
                <a:ext uri="{FF2B5EF4-FFF2-40B4-BE49-F238E27FC236}">
                  <a16:creationId xmlns="" xmlns:a16="http://schemas.microsoft.com/office/drawing/2014/main" id="{6C48FE2E-2195-A445-A341-5C26218C3CAA}"/>
                </a:ext>
              </a:extLst>
            </p:cNvPr>
            <p:cNvSpPr txBox="1"/>
            <p:nvPr/>
          </p:nvSpPr>
          <p:spPr>
            <a:xfrm>
              <a:off x="79213" y="92441"/>
              <a:ext cx="3825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</a:pPr>
              <a:r>
                <a:rPr lang="es" sz="2800" b="1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kern="0" dirty="0"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F9B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078181A-0C2D-B94F-B494-E0542D8AA8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6" y="34964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Estrategias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Intervención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DE64C446-26C9-9048-985F-B79AE6E103ED}"/>
              </a:ext>
            </a:extLst>
          </p:cNvPr>
          <p:cNvGrpSpPr/>
          <p:nvPr/>
        </p:nvGrpSpPr>
        <p:grpSpPr>
          <a:xfrm>
            <a:off x="23712" y="2057988"/>
            <a:ext cx="13300652" cy="4687262"/>
            <a:chOff x="848642" y="2613181"/>
            <a:chExt cx="9836350" cy="3466413"/>
          </a:xfrm>
        </p:grpSpPr>
        <p:graphicFrame>
          <p:nvGraphicFramePr>
            <p:cNvPr id="22" name="1 Gráfico">
              <a:extLst>
                <a:ext uri="{FF2B5EF4-FFF2-40B4-BE49-F238E27FC236}">
                  <a16:creationId xmlns="" xmlns:a16="http://schemas.microsoft.com/office/drawing/2014/main" id="{671B1B1C-F2E8-684F-AD92-0BFF20FAE0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6182256"/>
                </p:ext>
              </p:extLst>
            </p:nvPr>
          </p:nvGraphicFramePr>
          <p:xfrm>
            <a:off x="2621341" y="2613181"/>
            <a:ext cx="5252826" cy="28963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8 Rectángulo">
              <a:extLst>
                <a:ext uri="{FF2B5EF4-FFF2-40B4-BE49-F238E27FC236}">
                  <a16:creationId xmlns="" xmlns:a16="http://schemas.microsoft.com/office/drawing/2014/main" id="{0C74D4A6-E700-1D4D-8077-C968F66B0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642" y="5772317"/>
              <a:ext cx="1344575" cy="30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Calibri" pitchFamily="-112" charset="0"/>
                  <a:ea typeface="ＭＳ Ｐゴシック" pitchFamily="-112" charset="-128"/>
                </a:defRPr>
              </a:lvl9pPr>
            </a:lstStyle>
            <a:p>
              <a:pPr defTabSz="1438718" eaLnBrk="1" hangingPunct="1">
                <a:spcBef>
                  <a:spcPct val="0"/>
                </a:spcBef>
                <a:buNone/>
                <a:defRPr/>
              </a:pPr>
              <a:r>
                <a:rPr lang="es-PE" altLang="es-PE" sz="105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charset="0"/>
                </a:rPr>
                <a:t>(1)</a:t>
              </a:r>
              <a:r>
                <a:rPr lang="es-PE" altLang="es-PE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charset="0"/>
                </a:rPr>
                <a:t> Al 26 de febrero de 2021</a:t>
              </a:r>
            </a:p>
            <a:p>
              <a:pPr defTabSz="1438718" eaLnBrk="1" hangingPunct="1">
                <a:spcBef>
                  <a:spcPct val="0"/>
                </a:spcBef>
                <a:buNone/>
                <a:defRPr/>
              </a:pPr>
              <a:r>
                <a:rPr lang="es-PE" altLang="es-PE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charset="0"/>
                </a:rPr>
                <a:t>Fuente: ProInversión</a:t>
              </a:r>
            </a:p>
          </p:txBody>
        </p:sp>
        <p:sp>
          <p:nvSpPr>
            <p:cNvPr id="25" name="Rectángulo 4">
              <a:extLst>
                <a:ext uri="{FF2B5EF4-FFF2-40B4-BE49-F238E27FC236}">
                  <a16:creationId xmlns="" xmlns:a16="http://schemas.microsoft.com/office/drawing/2014/main" id="{02534925-517E-FB46-8F26-5D37B714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894" y="2924519"/>
              <a:ext cx="3128098" cy="76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defTabSz="1438718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s-ES" altLang="es-ES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Participan: </a:t>
              </a:r>
              <a:r>
                <a:rPr lang="es-ES" altLang="es-ES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Gobiernos Regionales, </a:t>
              </a:r>
            </a:p>
            <a:p>
              <a:pPr defTabSz="1438718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s-ES" altLang="es-ES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166</a:t>
              </a: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Municipalidades, </a:t>
              </a:r>
              <a:r>
                <a:rPr lang="es-ES" altLang="es-ES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Entidades del</a:t>
              </a:r>
            </a:p>
            <a:p>
              <a:pPr defTabSz="1438718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Gobierno Nacional, </a:t>
              </a:r>
              <a:r>
                <a:rPr lang="es-ES" altLang="es-ES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Universidades y</a:t>
              </a:r>
            </a:p>
            <a:p>
              <a:pPr defTabSz="1438718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s-ES" altLang="es-ES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s-ES" altLang="es-ES" sz="10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altLang="es-E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empresas.</a:t>
              </a:r>
              <a:endParaRPr lang="es-PE" altLang="es-E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DA63F67C-DD99-D347-8220-A2E4FF45B84E}"/>
                </a:ext>
              </a:extLst>
            </p:cNvPr>
            <p:cNvSpPr txBox="1"/>
            <p:nvPr/>
          </p:nvSpPr>
          <p:spPr>
            <a:xfrm>
              <a:off x="3598261" y="5647130"/>
              <a:ext cx="4910562" cy="25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Inversiones realizadas mediante </a:t>
              </a:r>
              <a:r>
                <a:rPr lang="es-MX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OxI</a:t>
              </a:r>
              <a:r>
                <a:rPr lang="es-MX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nivel nacional</a:t>
              </a:r>
              <a:endPara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4EF76D75-24A0-0546-92D3-CE7037A30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352" y="603921"/>
            <a:ext cx="1002494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PE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>
              <a:defRPr/>
            </a:pP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obras de saneamiento representan el </a:t>
            </a:r>
            <a:r>
              <a:rPr lang="es-ES" altLang="es-ES" sz="2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13% de proyectos </a:t>
            </a:r>
          </a:p>
          <a:p>
            <a:pPr lvl="0" algn="ctr">
              <a:defRPr/>
            </a:pP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desarrollados bajo el mecanismo </a:t>
            </a:r>
            <a:r>
              <a:rPr lang="es-ES" altLang="es-ES" sz="24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OxI</a:t>
            </a: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 un valor de </a:t>
            </a:r>
            <a:r>
              <a:rPr lang="es-ES" altLang="es-ES" sz="2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S/ 741 millones.</a:t>
            </a:r>
            <a:r>
              <a:rPr kumimoji="0" lang="es-ES_tradnl" altLang="es-PE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99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F9B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078181A-0C2D-B94F-B494-E0542D8AA8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6" y="34964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Estrategias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Intervención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6A5600D5-FAC5-E142-8AE4-DE7F1EB0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352" y="603921"/>
            <a:ext cx="1002494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PE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>
              <a:defRPr/>
            </a:pP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obras de saneamiento representan el </a:t>
            </a:r>
            <a:r>
              <a:rPr lang="es-ES" altLang="es-ES" sz="2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13% de proyectos </a:t>
            </a:r>
          </a:p>
          <a:p>
            <a:pPr lvl="0" algn="ctr">
              <a:defRPr/>
            </a:pP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desarrollados bajo el mecanismo </a:t>
            </a:r>
            <a:r>
              <a:rPr lang="es-ES" altLang="es-ES" sz="24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OxI</a:t>
            </a:r>
            <a:r>
              <a:rPr lang="es-ES" altLang="es-ES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 un valor de </a:t>
            </a:r>
            <a:r>
              <a:rPr lang="es-ES" altLang="es-ES" sz="2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S/ 741 millones.</a:t>
            </a:r>
            <a:r>
              <a:rPr kumimoji="0" lang="es-ES_tradnl" altLang="es-PE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B4586F1-D87E-0042-86E7-129CB38B4163}"/>
              </a:ext>
            </a:extLst>
          </p:cNvPr>
          <p:cNvSpPr txBox="1"/>
          <p:nvPr/>
        </p:nvSpPr>
        <p:spPr>
          <a:xfrm>
            <a:off x="4919756" y="6294481"/>
            <a:ext cx="159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Millones S/ 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1804B7A-E2B5-B84F-B698-08D23CDA07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753" y="1868129"/>
            <a:ext cx="6278021" cy="44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11988C3-E2A0-3C4F-8B27-CF0BBCB134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6774" y="2193494"/>
            <a:ext cx="4525643" cy="40433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F9B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078181A-0C2D-B94F-B494-E0542D8AA8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6" y="34964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1088146" y="0"/>
            <a:ext cx="9768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E" sz="3200" dirty="0">
                <a:solidFill>
                  <a:schemeClr val="bg1"/>
                </a:solidFill>
                <a:latin typeface="Calibri" panose="020F0502020204030204" pitchFamily="34" charset="0"/>
              </a:rPr>
              <a:t>Estrategias de </a:t>
            </a:r>
            <a:r>
              <a:rPr lang="es-P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Intervención</a:t>
            </a:r>
          </a:p>
        </p:txBody>
      </p:sp>
      <p:sp>
        <p:nvSpPr>
          <p:cNvPr id="13" name="Rectángulo 5">
            <a:extLst>
              <a:ext uri="{FF2B5EF4-FFF2-40B4-BE49-F238E27FC236}">
                <a16:creationId xmlns="" xmlns:a16="http://schemas.microsoft.com/office/drawing/2014/main" id="{381CD9E5-CAA9-EA4D-90BB-1D553077DF0B}"/>
              </a:ext>
            </a:extLst>
          </p:cNvPr>
          <p:cNvSpPr/>
          <p:nvPr/>
        </p:nvSpPr>
        <p:spPr>
          <a:xfrm>
            <a:off x="932775" y="1167875"/>
            <a:ext cx="104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P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</a:t>
            </a:r>
            <a:r>
              <a:rPr lang="es-ES" alt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una modalidad de </a:t>
            </a:r>
            <a:r>
              <a:rPr lang="es-ES" alt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proyectos de inversión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="" xmlns:a16="http://schemas.microsoft.com/office/drawing/2014/main" id="{1E6D4D43-F61E-ED45-BED2-2673F36EADBD}"/>
              </a:ext>
            </a:extLst>
          </p:cNvPr>
          <p:cNvSpPr/>
          <p:nvPr/>
        </p:nvSpPr>
        <p:spPr>
          <a:xfrm>
            <a:off x="647825" y="2568155"/>
            <a:ext cx="5841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 MVCS junto con el sector privado, viabilizan proyectos para reducir brechas de servicios.</a:t>
            </a: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endParaRPr lang="es-ES" alt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Suscripción de Convenio entre el MVCS y  la Empresa Privada, la empresa privada asume la ejecución de un proyecto de inversión.</a:t>
            </a: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endParaRPr lang="es-ES" alt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Las empresas privadas adelantan el pago de su impuesto a la renta para financiar y ejecutar proyectos priorizados.</a:t>
            </a: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endParaRPr lang="es-ES" alt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9BD03"/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pago de las inversiones serán realizados con el presupuesto del MVCS.</a:t>
            </a:r>
            <a:endParaRPr lang="es-ES" alt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31 CuadroTexto">
            <a:extLst>
              <a:ext uri="{FF2B5EF4-FFF2-40B4-BE49-F238E27FC236}">
                <a16:creationId xmlns="" xmlns:a16="http://schemas.microsoft.com/office/drawing/2014/main" id="{146D469C-8080-8745-AEAF-775AD10570C9}"/>
              </a:ext>
            </a:extLst>
          </p:cNvPr>
          <p:cNvSpPr txBox="1"/>
          <p:nvPr/>
        </p:nvSpPr>
        <p:spPr>
          <a:xfrm>
            <a:off x="10635430" y="3258444"/>
            <a:ext cx="93343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defRPr sz="900" b="1">
                <a:solidFill>
                  <a:srgbClr val="1242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1000" dirty="0">
                <a:solidFill>
                  <a:schemeClr val="bg2">
                    <a:lumMod val="50000"/>
                  </a:schemeClr>
                </a:solidFill>
              </a:rPr>
              <a:t>Empresa Privada</a:t>
            </a:r>
          </a:p>
        </p:txBody>
      </p:sp>
      <p:sp>
        <p:nvSpPr>
          <p:cNvPr id="17" name="35 CuadroTexto">
            <a:extLst>
              <a:ext uri="{FF2B5EF4-FFF2-40B4-BE49-F238E27FC236}">
                <a16:creationId xmlns="" xmlns:a16="http://schemas.microsoft.com/office/drawing/2014/main" id="{4D26C202-DB4B-4246-BA4C-BB6ACE79CF6A}"/>
              </a:ext>
            </a:extLst>
          </p:cNvPr>
          <p:cNvSpPr txBox="1"/>
          <p:nvPr/>
        </p:nvSpPr>
        <p:spPr>
          <a:xfrm>
            <a:off x="7385109" y="3161872"/>
            <a:ext cx="91759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Pública</a:t>
            </a:r>
          </a:p>
          <a:p>
            <a:pPr algn="ctr">
              <a:lnSpc>
                <a:spcPct val="100000"/>
              </a:lnSpc>
            </a:pP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GN/GR/GL</a:t>
            </a:r>
          </a:p>
        </p:txBody>
      </p:sp>
      <p:cxnSp>
        <p:nvCxnSpPr>
          <p:cNvPr id="18" name="27 Conector recto">
            <a:extLst>
              <a:ext uri="{FF2B5EF4-FFF2-40B4-BE49-F238E27FC236}">
                <a16:creationId xmlns="" xmlns:a16="http://schemas.microsoft.com/office/drawing/2014/main" id="{85EB9EBC-170B-0146-99AE-7A0D502255AA}"/>
              </a:ext>
            </a:extLst>
          </p:cNvPr>
          <p:cNvCxnSpPr/>
          <p:nvPr/>
        </p:nvCxnSpPr>
        <p:spPr>
          <a:xfrm flipH="1">
            <a:off x="13775591" y="2514343"/>
            <a:ext cx="0" cy="2082189"/>
          </a:xfrm>
          <a:prstGeom prst="line">
            <a:avLst/>
          </a:prstGeom>
          <a:ln w="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30 CuadroTexto">
            <a:extLst>
              <a:ext uri="{FF2B5EF4-FFF2-40B4-BE49-F238E27FC236}">
                <a16:creationId xmlns="" xmlns:a16="http://schemas.microsoft.com/office/drawing/2014/main" id="{208B72E7-11DA-174B-A6FE-8CC6D06BA5B9}"/>
              </a:ext>
            </a:extLst>
          </p:cNvPr>
          <p:cNvSpPr txBox="1"/>
          <p:nvPr/>
        </p:nvSpPr>
        <p:spPr>
          <a:xfrm>
            <a:off x="8334836" y="1867576"/>
            <a:ext cx="2383149" cy="28469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ctr" anchorCtr="1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PE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Convenio de Inversión</a:t>
            </a:r>
            <a:endParaRPr lang="es-PE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30 CuadroTexto">
            <a:extLst>
              <a:ext uri="{FF2B5EF4-FFF2-40B4-BE49-F238E27FC236}">
                <a16:creationId xmlns="" xmlns:a16="http://schemas.microsoft.com/office/drawing/2014/main" id="{69A6D0C7-625F-8342-8E94-8459BBDD6C08}"/>
              </a:ext>
            </a:extLst>
          </p:cNvPr>
          <p:cNvSpPr txBox="1"/>
          <p:nvPr/>
        </p:nvSpPr>
        <p:spPr>
          <a:xfrm>
            <a:off x="8252281" y="6236796"/>
            <a:ext cx="2383149" cy="28469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ctr" anchorCtr="1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PE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Obra</a:t>
            </a:r>
            <a:endParaRPr lang="es-PE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35 CuadroTexto">
            <a:extLst>
              <a:ext uri="{FF2B5EF4-FFF2-40B4-BE49-F238E27FC236}">
                <a16:creationId xmlns="" xmlns:a16="http://schemas.microsoft.com/office/drawing/2014/main" id="{C36F8D14-E03F-0C4C-AA23-0281436B16F7}"/>
              </a:ext>
            </a:extLst>
          </p:cNvPr>
          <p:cNvSpPr txBox="1"/>
          <p:nvPr/>
        </p:nvSpPr>
        <p:spPr>
          <a:xfrm>
            <a:off x="9097757" y="3707564"/>
            <a:ext cx="14986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defRPr sz="900" b="1">
                <a:solidFill>
                  <a:srgbClr val="1242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>
                <a:solidFill>
                  <a:schemeClr val="bg2">
                    <a:lumMod val="50000"/>
                  </a:schemeClr>
                </a:solidFill>
              </a:rPr>
              <a:t>CIPGN / </a:t>
            </a:r>
          </a:p>
          <a:p>
            <a:r>
              <a:rPr lang="es-PE" dirty="0">
                <a:solidFill>
                  <a:schemeClr val="bg2">
                    <a:lumMod val="50000"/>
                  </a:schemeClr>
                </a:solidFill>
              </a:rPr>
              <a:t>CIPRL</a:t>
            </a:r>
          </a:p>
        </p:txBody>
      </p:sp>
      <p:sp>
        <p:nvSpPr>
          <p:cNvPr id="40" name="31 CuadroTexto">
            <a:extLst>
              <a:ext uri="{FF2B5EF4-FFF2-40B4-BE49-F238E27FC236}">
                <a16:creationId xmlns="" xmlns:a16="http://schemas.microsoft.com/office/drawing/2014/main" id="{44A585B7-CFB6-4B49-B808-9BA16DE0F98F}"/>
              </a:ext>
            </a:extLst>
          </p:cNvPr>
          <p:cNvSpPr txBox="1"/>
          <p:nvPr/>
        </p:nvSpPr>
        <p:spPr>
          <a:xfrm>
            <a:off x="8921401" y="4273085"/>
            <a:ext cx="14126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defRPr sz="900" b="1">
                <a:solidFill>
                  <a:srgbClr val="1242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1000" dirty="0">
                <a:solidFill>
                  <a:schemeClr val="bg2">
                    <a:lumMod val="50000"/>
                  </a:schemeClr>
                </a:solidFill>
              </a:rPr>
              <a:t>Reconocimiento de la Inversión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A9584A3-EBCA-1844-A492-6B281DB4864F}"/>
              </a:ext>
            </a:extLst>
          </p:cNvPr>
          <p:cNvSpPr/>
          <p:nvPr/>
        </p:nvSpPr>
        <p:spPr>
          <a:xfrm>
            <a:off x="6822508" y="2032000"/>
            <a:ext cx="45719" cy="4127500"/>
          </a:xfrm>
          <a:prstGeom prst="rect">
            <a:avLst/>
          </a:prstGeom>
          <a:solidFill>
            <a:srgbClr val="F9B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80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B7E0C624-6F9E-954F-BDAC-9DBD586C6486}"/>
              </a:ext>
            </a:extLst>
          </p:cNvPr>
          <p:cNvGrpSpPr/>
          <p:nvPr/>
        </p:nvGrpSpPr>
        <p:grpSpPr>
          <a:xfrm>
            <a:off x="10061817" y="129868"/>
            <a:ext cx="3327248" cy="1983883"/>
            <a:chOff x="4030976" y="1563741"/>
            <a:chExt cx="3327248" cy="1983883"/>
          </a:xfrm>
        </p:grpSpPr>
        <p:sp>
          <p:nvSpPr>
            <p:cNvPr id="19" name="Rectángulo redondeado 18">
              <a:extLst>
                <a:ext uri="{FF2B5EF4-FFF2-40B4-BE49-F238E27FC236}">
                  <a16:creationId xmlns="" xmlns:a16="http://schemas.microsoft.com/office/drawing/2014/main" id="{59235EB6-B263-0C43-9F06-13CBD46A1C73}"/>
                </a:ext>
              </a:extLst>
            </p:cNvPr>
            <p:cNvSpPr/>
            <p:nvPr/>
          </p:nvSpPr>
          <p:spPr>
            <a:xfrm>
              <a:off x="4070307" y="174832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TextBox 23">
              <a:extLst>
                <a:ext uri="{FF2B5EF4-FFF2-40B4-BE49-F238E27FC236}">
                  <a16:creationId xmlns="" xmlns:a16="http://schemas.microsoft.com/office/drawing/2014/main" id="{AD110DDC-AFF4-5A47-87D7-91F4179C632F}"/>
                </a:ext>
              </a:extLst>
            </p:cNvPr>
            <p:cNvSpPr txBox="1"/>
            <p:nvPr/>
          </p:nvSpPr>
          <p:spPr>
            <a:xfrm>
              <a:off x="4792157" y="209600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19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="" xmlns:a16="http://schemas.microsoft.com/office/drawing/2014/main" id="{0E6EE2BD-9D64-674D-A1DC-9BA1D7301F11}"/>
                </a:ext>
              </a:extLst>
            </p:cNvPr>
            <p:cNvSpPr/>
            <p:nvPr/>
          </p:nvSpPr>
          <p:spPr>
            <a:xfrm>
              <a:off x="4030976" y="156374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TextBox 23">
              <a:extLst>
                <a:ext uri="{FF2B5EF4-FFF2-40B4-BE49-F238E27FC236}">
                  <a16:creationId xmlns="" xmlns:a16="http://schemas.microsoft.com/office/drawing/2014/main" id="{03A2D6B1-F509-5A41-94B4-D440972F4330}"/>
                </a:ext>
              </a:extLst>
            </p:cNvPr>
            <p:cNvSpPr txBox="1"/>
            <p:nvPr/>
          </p:nvSpPr>
          <p:spPr>
            <a:xfrm>
              <a:off x="4175184" y="271662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24" name="Imagen 23">
              <a:extLst>
                <a:ext uri="{FF2B5EF4-FFF2-40B4-BE49-F238E27FC236}">
                  <a16:creationId xmlns="" xmlns:a16="http://schemas.microsoft.com/office/drawing/2014/main" id="{F2381495-39FA-9842-B4AB-E37E54F54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709" y="2238605"/>
              <a:ext cx="546305" cy="546305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525172CD-60DD-E246-B46C-55F613203FBC}"/>
              </a:ext>
            </a:extLst>
          </p:cNvPr>
          <p:cNvSpPr txBox="1"/>
          <p:nvPr/>
        </p:nvSpPr>
        <p:spPr>
          <a:xfrm>
            <a:off x="-5187" y="13252"/>
            <a:ext cx="97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OxI En El Sector Saneamiento 1/2 </a:t>
            </a:r>
          </a:p>
        </p:txBody>
      </p:sp>
      <p:graphicFrame>
        <p:nvGraphicFramePr>
          <p:cNvPr id="5" name="Tabla 2">
            <a:extLst>
              <a:ext uri="{FF2B5EF4-FFF2-40B4-BE49-F238E27FC236}">
                <a16:creationId xmlns="" xmlns:a16="http://schemas.microsoft.com/office/drawing/2014/main" id="{F18FD635-FFCB-6244-AA12-4C6BF2ED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54386"/>
              </p:ext>
            </p:extLst>
          </p:nvPr>
        </p:nvGraphicFramePr>
        <p:xfrm>
          <a:off x="5855460" y="2204750"/>
          <a:ext cx="5869981" cy="4338236"/>
        </p:xfrm>
        <a:graphic>
          <a:graphicData uri="http://schemas.openxmlformats.org/drawingml/2006/table">
            <a:tbl>
              <a:tblPr firstRow="1" bandRow="1"/>
              <a:tblGrid>
                <a:gridCol w="410896">
                  <a:extLst>
                    <a:ext uri="{9D8B030D-6E8A-4147-A177-3AD203B41FA5}">
                      <a16:colId xmlns="" xmlns:a16="http://schemas.microsoft.com/office/drawing/2014/main" val="3218913478"/>
                    </a:ext>
                  </a:extLst>
                </a:gridCol>
                <a:gridCol w="1340927">
                  <a:extLst>
                    <a:ext uri="{9D8B030D-6E8A-4147-A177-3AD203B41FA5}">
                      <a16:colId xmlns="" xmlns:a16="http://schemas.microsoft.com/office/drawing/2014/main" val="1196398566"/>
                    </a:ext>
                  </a:extLst>
                </a:gridCol>
                <a:gridCol w="1293231">
                  <a:extLst>
                    <a:ext uri="{9D8B030D-6E8A-4147-A177-3AD203B41FA5}">
                      <a16:colId xmlns="" xmlns:a16="http://schemas.microsoft.com/office/drawing/2014/main" val="3911940114"/>
                    </a:ext>
                  </a:extLst>
                </a:gridCol>
                <a:gridCol w="1006665">
                  <a:extLst>
                    <a:ext uri="{9D8B030D-6E8A-4147-A177-3AD203B41FA5}">
                      <a16:colId xmlns="" xmlns:a16="http://schemas.microsoft.com/office/drawing/2014/main" val="1021798091"/>
                    </a:ext>
                  </a:extLst>
                </a:gridCol>
                <a:gridCol w="846047">
                  <a:extLst>
                    <a:ext uri="{9D8B030D-6E8A-4147-A177-3AD203B41FA5}">
                      <a16:colId xmlns="" xmlns:a16="http://schemas.microsoft.com/office/drawing/2014/main" val="1811113648"/>
                    </a:ext>
                  </a:extLst>
                </a:gridCol>
                <a:gridCol w="972215">
                  <a:extLst>
                    <a:ext uri="{9D8B030D-6E8A-4147-A177-3AD203B41FA5}">
                      <a16:colId xmlns="" xmlns:a16="http://schemas.microsoft.com/office/drawing/2014/main" val="1040589435"/>
                    </a:ext>
                  </a:extLst>
                </a:gridCol>
              </a:tblGrid>
              <a:tr h="816348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DEL</a:t>
                      </a:r>
                    </a:p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PROYECTO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</a:t>
                      </a:r>
                    </a:p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(MILLONES DE S/)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BENEFICIARIOS</a:t>
                      </a:r>
                    </a:p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(HAB.)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1960514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s-PE" sz="9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Antauta - Puno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 y PTAR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13.08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3,705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MX" sz="1000" b="1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Proyectos Adjudicados y en Ejecución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8967837"/>
                  </a:ext>
                </a:extLst>
              </a:tr>
              <a:tr h="357891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s-PE" sz="9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Chinchero - Cusco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Alcantarillado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36.75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95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/>
                          <a:sym typeface="Arial"/>
                        </a:rPr>
                        <a:t>Estructuración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56710"/>
                  </a:ext>
                </a:extLst>
              </a:tr>
              <a:tr h="425920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Marcos - Áncash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y PTAR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PE" sz="95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/>
                          <a:sym typeface="Arial"/>
                        </a:rPr>
                        <a:t>Formulación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3752204"/>
                  </a:ext>
                </a:extLst>
              </a:tr>
              <a:tr h="425920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Huarmey - Áncash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y PTAR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137.12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36,882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95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8518744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Epsel - Chiclayo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64,761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PE" sz="1000" b="1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Actos Previos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C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027719"/>
                  </a:ext>
                </a:extLst>
              </a:tr>
              <a:tr h="425920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Sebastián - Cusco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y PTAR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9962430"/>
                  </a:ext>
                </a:extLst>
              </a:tr>
              <a:tr h="42592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07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Dátem Marañón - Loreto ( 12 ) *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Disposición Final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18.91</a:t>
                      </a:r>
                      <a:endParaRPr lang="es-P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1,476</a:t>
                      </a:r>
                      <a:endParaRPr lang="es-P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569198"/>
                  </a:ext>
                </a:extLst>
              </a:tr>
              <a:tr h="275369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Huallanca - Áncash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 y PTAR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38.83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7,608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800" b="1" u="none" strike="noStrike" cap="none" dirty="0">
                        <a:solidFill>
                          <a:schemeClr val="bg1"/>
                        </a:solidFill>
                        <a:latin typeface="+mn-lt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104227"/>
                  </a:ext>
                </a:extLst>
              </a:tr>
              <a:tr h="425920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Torata Rural - Moquegua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Saneamiento Rural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7.17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5353927"/>
                  </a:ext>
                </a:extLst>
              </a:tr>
            </a:tbl>
          </a:graphicData>
        </a:graphic>
      </p:graphicFrame>
      <p:graphicFrame>
        <p:nvGraphicFramePr>
          <p:cNvPr id="6" name="99 Tabla">
            <a:extLst>
              <a:ext uri="{FF2B5EF4-FFF2-40B4-BE49-F238E27FC236}">
                <a16:creationId xmlns="" xmlns:a16="http://schemas.microsoft.com/office/drawing/2014/main" id="{CCC9460C-A49B-AC42-AAE0-E91D60D95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58357"/>
              </p:ext>
            </p:extLst>
          </p:nvPr>
        </p:nvGraphicFramePr>
        <p:xfrm>
          <a:off x="5855460" y="6548966"/>
          <a:ext cx="3276600" cy="1905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proyectos priorizados en el Datem Marañón.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BBA9D87B-EE2F-D843-8034-8A27023ED4E1}"/>
              </a:ext>
            </a:extLst>
          </p:cNvPr>
          <p:cNvGrpSpPr/>
          <p:nvPr/>
        </p:nvGrpSpPr>
        <p:grpSpPr>
          <a:xfrm>
            <a:off x="5855460" y="1608160"/>
            <a:ext cx="3815677" cy="400110"/>
            <a:chOff x="6043832" y="965362"/>
            <a:chExt cx="3815677" cy="400110"/>
          </a:xfrm>
        </p:grpSpPr>
        <p:sp>
          <p:nvSpPr>
            <p:cNvPr id="13" name="Rectángulo: esquinas redondeadas 6">
              <a:extLst>
                <a:ext uri="{FF2B5EF4-FFF2-40B4-BE49-F238E27FC236}">
                  <a16:creationId xmlns="" xmlns:a16="http://schemas.microsoft.com/office/drawing/2014/main" id="{C28C8665-41D7-A14B-9E8E-A2DF6B406444}"/>
                </a:ext>
              </a:extLst>
            </p:cNvPr>
            <p:cNvSpPr/>
            <p:nvPr/>
          </p:nvSpPr>
          <p:spPr>
            <a:xfrm>
              <a:off x="6043832" y="997193"/>
              <a:ext cx="3815677" cy="36827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1DF5AE2-9B2F-5849-8A12-5085A1E7F621}"/>
                </a:ext>
              </a:extLst>
            </p:cNvPr>
            <p:cNvSpPr txBox="1"/>
            <p:nvPr/>
          </p:nvSpPr>
          <p:spPr>
            <a:xfrm>
              <a:off x="6147043" y="965362"/>
              <a:ext cx="37124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 Fases y Ubicación Geográfica</a:t>
              </a:r>
              <a:endParaRPr lang="es-P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1A76799D-534E-D44B-AEED-23685D05A310}"/>
              </a:ext>
            </a:extLst>
          </p:cNvPr>
          <p:cNvGrpSpPr/>
          <p:nvPr/>
        </p:nvGrpSpPr>
        <p:grpSpPr>
          <a:xfrm>
            <a:off x="302047" y="1211503"/>
            <a:ext cx="5226613" cy="5294915"/>
            <a:chOff x="-1680533" y="1444551"/>
            <a:chExt cx="5226613" cy="5294915"/>
          </a:xfrm>
        </p:grpSpPr>
        <p:pic>
          <p:nvPicPr>
            <p:cNvPr id="2" name="Imagen 1">
              <a:extLst>
                <a:ext uri="{FF2B5EF4-FFF2-40B4-BE49-F238E27FC236}">
                  <a16:creationId xmlns="" xmlns:a16="http://schemas.microsoft.com/office/drawing/2014/main" id="{9439DFEA-CEB8-E14E-A1F1-D4CD42BE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680533" y="1444551"/>
              <a:ext cx="5226613" cy="5294915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27B0D46C-02D4-E54A-B507-C25D006A1B10}"/>
                </a:ext>
              </a:extLst>
            </p:cNvPr>
            <p:cNvGrpSpPr/>
            <p:nvPr/>
          </p:nvGrpSpPr>
          <p:grpSpPr>
            <a:xfrm>
              <a:off x="1968280" y="2998343"/>
              <a:ext cx="256802" cy="261610"/>
              <a:chOff x="4075463" y="2843964"/>
              <a:chExt cx="256802" cy="26161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="" xmlns:a16="http://schemas.microsoft.com/office/drawing/2014/main" id="{0DBAB03D-872D-E842-B26C-FA807B0022D6}"/>
                  </a:ext>
                </a:extLst>
              </p:cNvPr>
              <p:cNvSpPr/>
              <p:nvPr/>
            </p:nvSpPr>
            <p:spPr>
              <a:xfrm>
                <a:off x="4096987" y="2885704"/>
                <a:ext cx="190005" cy="178130"/>
              </a:xfrm>
              <a:prstGeom prst="rect">
                <a:avLst/>
              </a:prstGeom>
              <a:solidFill>
                <a:srgbClr val="FEC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="" xmlns:a16="http://schemas.microsoft.com/office/drawing/2014/main" id="{366696A0-9ABF-6C40-9A32-1705F3C1ED7F}"/>
                  </a:ext>
                </a:extLst>
              </p:cNvPr>
              <p:cNvSpPr txBox="1"/>
              <p:nvPr/>
            </p:nvSpPr>
            <p:spPr>
              <a:xfrm>
                <a:off x="4075463" y="2843964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0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96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EABC9A8C-329C-5141-9301-8B253D3C07B3}"/>
              </a:ext>
            </a:extLst>
          </p:cNvPr>
          <p:cNvGrpSpPr/>
          <p:nvPr/>
        </p:nvGrpSpPr>
        <p:grpSpPr>
          <a:xfrm>
            <a:off x="10061817" y="129868"/>
            <a:ext cx="3327248" cy="1983883"/>
            <a:chOff x="4030976" y="1563741"/>
            <a:chExt cx="3327248" cy="1983883"/>
          </a:xfrm>
        </p:grpSpPr>
        <p:sp>
          <p:nvSpPr>
            <p:cNvPr id="12" name="Rectángulo redondeado 11">
              <a:extLst>
                <a:ext uri="{FF2B5EF4-FFF2-40B4-BE49-F238E27FC236}">
                  <a16:creationId xmlns="" xmlns:a16="http://schemas.microsoft.com/office/drawing/2014/main" id="{A1CF0728-33D1-6F42-A27D-752E6A33F726}"/>
                </a:ext>
              </a:extLst>
            </p:cNvPr>
            <p:cNvSpPr/>
            <p:nvPr/>
          </p:nvSpPr>
          <p:spPr>
            <a:xfrm>
              <a:off x="4070307" y="1748320"/>
              <a:ext cx="1543664" cy="1497343"/>
            </a:xfrm>
            <a:prstGeom prst="roundRect">
              <a:avLst/>
            </a:prstGeom>
            <a:solidFill>
              <a:srgbClr val="55C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extBox 23">
              <a:extLst>
                <a:ext uri="{FF2B5EF4-FFF2-40B4-BE49-F238E27FC236}">
                  <a16:creationId xmlns="" xmlns:a16="http://schemas.microsoft.com/office/drawing/2014/main" id="{774EE461-722E-1946-BFCD-169603CF1531}"/>
                </a:ext>
              </a:extLst>
            </p:cNvPr>
            <p:cNvSpPr txBox="1"/>
            <p:nvPr/>
          </p:nvSpPr>
          <p:spPr>
            <a:xfrm>
              <a:off x="4792157" y="2096001"/>
              <a:ext cx="7803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19</a:t>
              </a:r>
              <a:endParaRPr lang="es-MX" sz="30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C003BE0-785E-9B4E-AE6F-3500C4EEE2B6}"/>
                </a:ext>
              </a:extLst>
            </p:cNvPr>
            <p:cNvSpPr/>
            <p:nvPr/>
          </p:nvSpPr>
          <p:spPr>
            <a:xfrm>
              <a:off x="4030976" y="1563741"/>
              <a:ext cx="1603788" cy="53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TextBox 23">
              <a:extLst>
                <a:ext uri="{FF2B5EF4-FFF2-40B4-BE49-F238E27FC236}">
                  <a16:creationId xmlns="" xmlns:a16="http://schemas.microsoft.com/office/drawing/2014/main" id="{7DFF6E41-7BEB-1944-8D50-6BFAB4A5E9FD}"/>
                </a:ext>
              </a:extLst>
            </p:cNvPr>
            <p:cNvSpPr txBox="1"/>
            <p:nvPr/>
          </p:nvSpPr>
          <p:spPr>
            <a:xfrm>
              <a:off x="4175184" y="2716627"/>
              <a:ext cx="318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proyectos</a:t>
              </a:r>
              <a:endParaRPr lang="es-MX" sz="1600" b="1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30B610AD-5690-BD42-BD9B-FA7B1501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709" y="2238605"/>
              <a:ext cx="546305" cy="546305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D43335D6-821D-BD43-AD2C-1F662E740DC0}"/>
              </a:ext>
            </a:extLst>
          </p:cNvPr>
          <p:cNvGrpSpPr/>
          <p:nvPr/>
        </p:nvGrpSpPr>
        <p:grpSpPr>
          <a:xfrm>
            <a:off x="5883929" y="1384442"/>
            <a:ext cx="3815677" cy="400110"/>
            <a:chOff x="6043832" y="965362"/>
            <a:chExt cx="3815677" cy="400110"/>
          </a:xfrm>
        </p:grpSpPr>
        <p:sp>
          <p:nvSpPr>
            <p:cNvPr id="18" name="Rectángulo: esquinas redondeadas 6">
              <a:extLst>
                <a:ext uri="{FF2B5EF4-FFF2-40B4-BE49-F238E27FC236}">
                  <a16:creationId xmlns="" xmlns:a16="http://schemas.microsoft.com/office/drawing/2014/main" id="{75A81A35-90F0-8542-8D4A-F2F4037EFD1A}"/>
                </a:ext>
              </a:extLst>
            </p:cNvPr>
            <p:cNvSpPr/>
            <p:nvPr/>
          </p:nvSpPr>
          <p:spPr>
            <a:xfrm>
              <a:off x="6043832" y="997193"/>
              <a:ext cx="3815677" cy="36827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   </a:t>
              </a:r>
              <a:endParaRPr lang="es-PE" b="1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6E05F6FF-F850-774B-A089-0C362C4C6A75}"/>
                </a:ext>
              </a:extLst>
            </p:cNvPr>
            <p:cNvSpPr txBox="1"/>
            <p:nvPr/>
          </p:nvSpPr>
          <p:spPr>
            <a:xfrm>
              <a:off x="6147043" y="965362"/>
              <a:ext cx="37124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 Fases y Ubicación Geográfica</a:t>
              </a:r>
              <a:endParaRPr lang="es-P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4880D80-4269-F648-95ED-883FC762111E}"/>
              </a:ext>
            </a:extLst>
          </p:cNvPr>
          <p:cNvSpPr/>
          <p:nvPr/>
        </p:nvSpPr>
        <p:spPr>
          <a:xfrm>
            <a:off x="0" y="0"/>
            <a:ext cx="12192000" cy="603921"/>
          </a:xfrm>
          <a:prstGeom prst="rect">
            <a:avLst/>
          </a:prstGeom>
          <a:solidFill>
            <a:srgbClr val="55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43F7BD1-0CB0-0543-98BE-EC9BDC1DD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87" y="32640"/>
            <a:ext cx="937961" cy="937961"/>
          </a:xfrm>
          <a:prstGeom prst="rect">
            <a:avLst/>
          </a:prstGeom>
        </p:spPr>
      </p:pic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B336C95B-277B-664C-A376-08EA0F00F1AB}"/>
              </a:ext>
            </a:extLst>
          </p:cNvPr>
          <p:cNvSpPr txBox="1"/>
          <p:nvPr/>
        </p:nvSpPr>
        <p:spPr>
          <a:xfrm>
            <a:off x="-5187" y="13252"/>
            <a:ext cx="97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OxI En El Sector Saneamiento 2/2 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="" xmlns:a16="http://schemas.microsoft.com/office/drawing/2014/main" id="{E1C97BF5-1ECD-D649-A54E-9769274D5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26527"/>
              </p:ext>
            </p:extLst>
          </p:nvPr>
        </p:nvGraphicFramePr>
        <p:xfrm>
          <a:off x="5883929" y="2029870"/>
          <a:ext cx="5719443" cy="4712810"/>
        </p:xfrm>
        <a:graphic>
          <a:graphicData uri="http://schemas.openxmlformats.org/drawingml/2006/table">
            <a:tbl>
              <a:tblPr firstRow="1" bandRow="1"/>
              <a:tblGrid>
                <a:gridCol w="593039">
                  <a:extLst>
                    <a:ext uri="{9D8B030D-6E8A-4147-A177-3AD203B41FA5}">
                      <a16:colId xmlns="" xmlns:a16="http://schemas.microsoft.com/office/drawing/2014/main" val="3218913478"/>
                    </a:ext>
                  </a:extLst>
                </a:gridCol>
                <a:gridCol w="1113858">
                  <a:extLst>
                    <a:ext uri="{9D8B030D-6E8A-4147-A177-3AD203B41FA5}">
                      <a16:colId xmlns="" xmlns:a16="http://schemas.microsoft.com/office/drawing/2014/main" val="1196398566"/>
                    </a:ext>
                  </a:extLst>
                </a:gridCol>
                <a:gridCol w="1260065">
                  <a:extLst>
                    <a:ext uri="{9D8B030D-6E8A-4147-A177-3AD203B41FA5}">
                      <a16:colId xmlns="" xmlns:a16="http://schemas.microsoft.com/office/drawing/2014/main" val="3911940114"/>
                    </a:ext>
                  </a:extLst>
                </a:gridCol>
                <a:gridCol w="980849">
                  <a:extLst>
                    <a:ext uri="{9D8B030D-6E8A-4147-A177-3AD203B41FA5}">
                      <a16:colId xmlns="" xmlns:a16="http://schemas.microsoft.com/office/drawing/2014/main" val="1021798091"/>
                    </a:ext>
                  </a:extLst>
                </a:gridCol>
                <a:gridCol w="824350">
                  <a:extLst>
                    <a:ext uri="{9D8B030D-6E8A-4147-A177-3AD203B41FA5}">
                      <a16:colId xmlns="" xmlns:a16="http://schemas.microsoft.com/office/drawing/2014/main" val="1811113648"/>
                    </a:ext>
                  </a:extLst>
                </a:gridCol>
                <a:gridCol w="947282">
                  <a:extLst>
                    <a:ext uri="{9D8B030D-6E8A-4147-A177-3AD203B41FA5}">
                      <a16:colId xmlns="" xmlns:a16="http://schemas.microsoft.com/office/drawing/2014/main" val="1040589435"/>
                    </a:ext>
                  </a:extLst>
                </a:gridCol>
              </a:tblGrid>
              <a:tr h="788814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DEL</a:t>
                      </a:r>
                    </a:p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PROYECTO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</a:t>
                      </a:r>
                    </a:p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(MILLONES DE S/)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BENEFICIARIOS</a:t>
                      </a:r>
                    </a:p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(HAB.)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lang="es-PE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C56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1960514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algn="ctr"/>
                      <a:r>
                        <a:rPr lang="es-MX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PE"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Chavín de Huántar - Áncash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Alcantarillado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32.61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5,904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000" b="1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Por Priorizar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4F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8474870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11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Condorcocha - Junín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Disposición Final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5.53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1,487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PE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104831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12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Cuadratura - Cajamarca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Alcantarillado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3.13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PE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1482025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13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Huari - Áncash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y PTAR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36.03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PE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260329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14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Palo Blanco - Lambayeque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Alcantarillado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2.97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5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/>
                          <a:sym typeface="Arial"/>
                        </a:rPr>
                        <a:t>Planeamiento y Programación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722599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15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Tahona, Huagayoc - Cajamarca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y Alcantarillado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3.05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024508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16</a:t>
                      </a:r>
                      <a:endParaRPr lang="es-PE"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Tinyahuarco - Pasco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PTAR</a:t>
                      </a:r>
                      <a:endParaRPr lang="es-P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14.40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935831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u="none" strike="noStrike" kern="1200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</a:t>
                      </a:r>
                      <a:endParaRPr lang="es-PE" sz="950" b="0" u="none" strike="noStrike" kern="1200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Torata - Moquegua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PTAR</a:t>
                      </a:r>
                      <a:endParaRPr lang="es-P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7.79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6,426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793183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u="none" strike="noStrike" kern="1200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</a:t>
                      </a:r>
                      <a:endParaRPr lang="es-PE" sz="950" b="0" u="none" strike="noStrike" kern="1200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Antapampa (Oyon) - Lima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Potable</a:t>
                      </a:r>
                      <a:endParaRPr lang="es-P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PE" sz="95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296775"/>
                  </a:ext>
                </a:extLst>
              </a:tr>
              <a:tr h="4115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50" b="0" u="none" strike="noStrike" kern="1200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</a:t>
                      </a:r>
                      <a:endParaRPr lang="es-PE" sz="950" b="0" u="none" strike="noStrike" kern="1200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Esquema Pucusana - Lima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Agua, Alcantarillado y PTAR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275.8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31,640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PE" sz="950" b="1" i="0" u="none" strike="noStrike" cap="none" dirty="0">
                        <a:solidFill>
                          <a:schemeClr val="bg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2302120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1768AB-E52A-5A41-905B-F0A0D48D56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2" y="662128"/>
            <a:ext cx="5370620" cy="532581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9AFC3657-D951-D54F-B1BD-ED11020641CB}"/>
              </a:ext>
            </a:extLst>
          </p:cNvPr>
          <p:cNvGrpSpPr/>
          <p:nvPr/>
        </p:nvGrpSpPr>
        <p:grpSpPr>
          <a:xfrm>
            <a:off x="-12069" y="5759085"/>
            <a:ext cx="3273510" cy="889773"/>
            <a:chOff x="-65417" y="1585180"/>
            <a:chExt cx="3324546" cy="903644"/>
          </a:xfrm>
        </p:grpSpPr>
        <p:pic>
          <p:nvPicPr>
            <p:cNvPr id="23" name="Imagen 22">
              <a:extLst>
                <a:ext uri="{FF2B5EF4-FFF2-40B4-BE49-F238E27FC236}">
                  <a16:creationId xmlns="" xmlns:a16="http://schemas.microsoft.com/office/drawing/2014/main" id="{49BAF8AC-E58D-FF45-8F61-BFD6DD382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1585180"/>
              <a:ext cx="504781" cy="436974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="" xmlns:a16="http://schemas.microsoft.com/office/drawing/2014/main" id="{A1005279-0054-294D-95A3-80114A22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7024" y="2065408"/>
              <a:ext cx="592782" cy="423416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1E100DB4-5359-C343-BB8B-553E5129721B}"/>
                </a:ext>
              </a:extLst>
            </p:cNvPr>
            <p:cNvSpPr txBox="1"/>
            <p:nvPr/>
          </p:nvSpPr>
          <p:spPr>
            <a:xfrm>
              <a:off x="693779" y="1614637"/>
              <a:ext cx="2442260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altLang="es-PE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670.5 </a:t>
              </a:r>
              <a:r>
                <a:rPr lang="es-PE" altLang="es-PE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Millones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E7093FFF-244C-D843-91BD-D11AAA8ECC4B}"/>
                </a:ext>
              </a:extLst>
            </p:cNvPr>
            <p:cNvSpPr txBox="1"/>
            <p:nvPr/>
          </p:nvSpPr>
          <p:spPr>
            <a:xfrm>
              <a:off x="-65417" y="2113734"/>
              <a:ext cx="3324546" cy="375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altLang="es-PE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184,847 </a:t>
              </a:r>
              <a:r>
                <a:rPr lang="es-MX" altLang="es-PE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hab.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68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4B4B"/>
      </a:dk2>
      <a:lt2>
        <a:srgbClr val="E7E6E6"/>
      </a:lt2>
      <a:accent1>
        <a:srgbClr val="A6AAAC"/>
      </a:accent1>
      <a:accent2>
        <a:srgbClr val="BABEC1"/>
      </a:accent2>
      <a:accent3>
        <a:srgbClr val="9CC3E5"/>
      </a:accent3>
      <a:accent4>
        <a:srgbClr val="FFD965"/>
      </a:accent4>
      <a:accent5>
        <a:srgbClr val="F07AB2"/>
      </a:accent5>
      <a:accent6>
        <a:srgbClr val="26C281"/>
      </a:accent6>
      <a:hlink>
        <a:srgbClr val="48A1FA"/>
      </a:hlink>
      <a:folHlink>
        <a:srgbClr val="C490AA"/>
      </a:folHlink>
    </a:clrScheme>
    <a:fontScheme name="Custom 2">
      <a:majorFont>
        <a:latin typeface="Impac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1101</Words>
  <Application>Microsoft Office PowerPoint</Application>
  <PresentationFormat>Panorámica</PresentationFormat>
  <Paragraphs>331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MS PGothic</vt:lpstr>
      <vt:lpstr>MS PGothic</vt:lpstr>
      <vt:lpstr>Abadi</vt:lpstr>
      <vt:lpstr>Arial</vt:lpstr>
      <vt:lpstr>Calibri</vt:lpstr>
      <vt:lpstr>Futura Md BT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halcon</cp:lastModifiedBy>
  <cp:revision>497</cp:revision>
  <dcterms:created xsi:type="dcterms:W3CDTF">2017-03-07T16:11:41Z</dcterms:created>
  <dcterms:modified xsi:type="dcterms:W3CDTF">2021-03-03T21:24:26Z</dcterms:modified>
</cp:coreProperties>
</file>